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9" r:id="rId3"/>
    <p:sldId id="301" r:id="rId4"/>
    <p:sldId id="303" r:id="rId5"/>
    <p:sldId id="304" r:id="rId6"/>
    <p:sldId id="305" r:id="rId7"/>
    <p:sldId id="306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6" r:id="rId16"/>
    <p:sldId id="317" r:id="rId17"/>
    <p:sldId id="318" r:id="rId18"/>
    <p:sldId id="319" r:id="rId19"/>
    <p:sldId id="321" r:id="rId20"/>
    <p:sldId id="325" r:id="rId21"/>
    <p:sldId id="322" r:id="rId22"/>
    <p:sldId id="323" r:id="rId23"/>
    <p:sldId id="324" r:id="rId24"/>
    <p:sldId id="327" r:id="rId25"/>
    <p:sldId id="326" r:id="rId26"/>
    <p:sldId id="328" r:id="rId27"/>
    <p:sldId id="329" r:id="rId28"/>
    <p:sldId id="330" r:id="rId29"/>
    <p:sldId id="331" r:id="rId30"/>
    <p:sldId id="31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5E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2" autoAdjust="0"/>
    <p:restoredTop sz="89353" autoAdjust="0"/>
  </p:normalViewPr>
  <p:slideViewPr>
    <p:cSldViewPr>
      <p:cViewPr varScale="1">
        <p:scale>
          <a:sx n="80" d="100"/>
          <a:sy n="80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7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5A87-7DD4-434C-8FB3-CA0210849EB3}" type="datetimeFigureOut">
              <a:rPr lang="fr-FR" smtClean="0"/>
              <a:t>30/10/13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ABAE-5C3C-4AB0-8EB5-AF065547B3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56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2D9E-A656-4C0D-AF34-333437B2E95D}" type="datetimeFigureOut">
              <a:rPr lang="fr-FR" smtClean="0"/>
              <a:pPr/>
              <a:t>30/10/13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CEB3-FD7A-459F-97B7-F9B6B76DE3F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6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8580" y="6283621"/>
            <a:ext cx="1368152" cy="314368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7CCDDA9-3B6C-4BA8-B3E4-770BDED27099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artouche_logo_univ-paris1_29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57802" cy="991811"/>
          </a:xfrm>
          <a:prstGeom prst="rect">
            <a:avLst/>
          </a:prstGeom>
        </p:spPr>
      </p:pic>
      <p:pic>
        <p:nvPicPr>
          <p:cNvPr id="9" name="Picture 6" descr="09a00c00egerd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 11" descr="cartouche_logo_univ-paris1_29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68121" cy="908721"/>
          </a:xfrm>
          <a:prstGeom prst="rect">
            <a:avLst/>
          </a:prstGeom>
        </p:spPr>
      </p:pic>
      <p:pic>
        <p:nvPicPr>
          <p:cNvPr id="11" name="Picture 6" descr="09a00c00egerdp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age 13" descr="cartouche_logo_univ-paris1_29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68121" cy="908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EB48-5DF6-42A9-BB8D-CA4F3C24E6F3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3C7F-F3B3-4CA8-AD8D-06B5BE865790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1720" y="18288"/>
            <a:ext cx="1008112" cy="314368"/>
          </a:xfrm>
        </p:spPr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18288"/>
            <a:ext cx="5184576" cy="314368"/>
          </a:xfrm>
        </p:spPr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AD2B-ACA7-4585-B6C1-6A88EAB93BBA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4291-372F-471A-B82D-3B74490B6F1B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A979-DE44-4A73-BA60-DBF9EDCC1A0E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C04-5266-419A-B9E8-0135D95A1CE2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8A7C-CFDD-47B2-A062-0D62E3E573EF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BA4C-7203-4FB4-8087-DDD25AB925F6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9712" y="0"/>
            <a:ext cx="7164288" cy="3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1720" y="18288"/>
            <a:ext cx="108012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A30024-7C19-4E7A-B125-F689F3C53D1B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504056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18288"/>
            <a:ext cx="51440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 descr="cartouche_logo_univ-paris1_294C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39740" cy="5563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9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acle.com/technetwork/java/codeconv-138413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1755777"/>
          </a:xfrm>
        </p:spPr>
        <p:txBody>
          <a:bodyPr>
            <a:noAutofit/>
          </a:bodyPr>
          <a:lstStyle/>
          <a:p>
            <a:r>
              <a:rPr lang="fr-FR" sz="3600" dirty="0" smtClean="0"/>
              <a:t>INF 2</a:t>
            </a:r>
            <a:br>
              <a:rPr lang="fr-FR" sz="3600" dirty="0" smtClean="0"/>
            </a:br>
            <a:r>
              <a:rPr lang="fr-FR" sz="3600" dirty="0" smtClean="0"/>
              <a:t> Programmation Orientée Objet</a:t>
            </a:r>
            <a:br>
              <a:rPr lang="fr-FR" sz="3600" dirty="0" smtClean="0"/>
            </a:br>
            <a:r>
              <a:rPr lang="fr-FR" sz="3600" dirty="0" smtClean="0"/>
              <a:t>Avancée 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643314"/>
            <a:ext cx="6912768" cy="2593998"/>
          </a:xfrm>
        </p:spPr>
        <p:txBody>
          <a:bodyPr>
            <a:normAutofit/>
          </a:bodyPr>
          <a:lstStyle/>
          <a:p>
            <a:pPr algn="ctr"/>
            <a:r>
              <a:rPr lang="fr-FR" sz="3400" b="1" dirty="0" smtClean="0">
                <a:solidFill>
                  <a:schemeClr val="tx2"/>
                </a:solidFill>
              </a:rPr>
              <a:t>Robustesse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Renforcer la robustesse d’un code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Savoir </a:t>
            </a:r>
            <a:r>
              <a:rPr lang="fr-FR" dirty="0" smtClean="0">
                <a:solidFill>
                  <a:schemeClr val="tx2"/>
                </a:solidFill>
              </a:rPr>
              <a:t>gérer les exceptions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Robustesse : </a:t>
            </a:r>
            <a:br>
              <a:rPr lang="fr-FR" dirty="0" smtClean="0"/>
            </a:br>
            <a:r>
              <a:rPr lang="fr-FR" dirty="0" smtClean="0"/>
              <a:t>commentaires </a:t>
            </a:r>
            <a:r>
              <a:rPr lang="fr-FR" dirty="0" err="1" smtClean="0"/>
              <a:t>Javadoc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Commentaires </a:t>
            </a:r>
            <a:r>
              <a:rPr lang="fr-FR" b="1" dirty="0">
                <a:solidFill>
                  <a:srgbClr val="1F497D"/>
                </a:solidFill>
              </a:rPr>
              <a:t>« </a:t>
            </a:r>
            <a:r>
              <a:rPr lang="fr-FR" b="1" dirty="0" smtClean="0">
                <a:solidFill>
                  <a:srgbClr val="1F497D"/>
                </a:solidFill>
              </a:rPr>
              <a:t>externes</a:t>
            </a:r>
            <a:r>
              <a:rPr lang="fr-FR" b="1" dirty="0">
                <a:solidFill>
                  <a:srgbClr val="1F497D"/>
                </a:solidFill>
              </a:rPr>
              <a:t> » : vue </a:t>
            </a:r>
            <a:r>
              <a:rPr lang="fr-FR" b="1" dirty="0" smtClean="0">
                <a:solidFill>
                  <a:srgbClr val="1F497D"/>
                </a:solidFill>
              </a:rPr>
              <a:t>client</a:t>
            </a:r>
            <a:endParaRPr lang="fr-FR" b="1" dirty="0">
              <a:solidFill>
                <a:srgbClr val="1F497D"/>
              </a:solidFill>
            </a:endParaRPr>
          </a:p>
          <a:p>
            <a:pPr lvl="1"/>
            <a:r>
              <a:rPr lang="fr-FR" dirty="0" smtClean="0"/>
              <a:t>Bien </a:t>
            </a:r>
            <a:r>
              <a:rPr lang="fr-FR" b="1" dirty="0" smtClean="0"/>
              <a:t>documenter les limitations</a:t>
            </a:r>
            <a:r>
              <a:rPr lang="fr-FR" dirty="0" smtClean="0"/>
              <a:t>, les </a:t>
            </a:r>
            <a:r>
              <a:rPr lang="fr-FR" b="1" dirty="0" smtClean="0"/>
              <a:t>prérequis</a:t>
            </a:r>
            <a:r>
              <a:rPr lang="fr-FR" dirty="0" smtClean="0"/>
              <a:t>, les </a:t>
            </a:r>
            <a:r>
              <a:rPr lang="fr-FR" b="1" dirty="0" smtClean="0"/>
              <a:t>résultats</a:t>
            </a:r>
            <a:r>
              <a:rPr lang="fr-FR" dirty="0" smtClean="0"/>
              <a:t> attendus</a:t>
            </a:r>
          </a:p>
          <a:p>
            <a:pPr lvl="1"/>
            <a:r>
              <a:rPr lang="fr-FR" dirty="0" smtClean="0"/>
              <a:t>Documentation nécessaire à l’</a:t>
            </a:r>
            <a:r>
              <a:rPr lang="fr-FR" b="1" dirty="0" smtClean="0"/>
              <a:t>usage</a:t>
            </a:r>
            <a:r>
              <a:rPr lang="fr-FR" dirty="0" smtClean="0"/>
              <a:t> </a:t>
            </a:r>
            <a:r>
              <a:rPr lang="fr-FR" b="1" dirty="0" smtClean="0"/>
              <a:t>d’un classe</a:t>
            </a:r>
          </a:p>
          <a:p>
            <a:pPr lvl="2"/>
            <a:r>
              <a:rPr lang="fr-FR" dirty="0" smtClean="0"/>
              <a:t>Pouvoir </a:t>
            </a:r>
            <a:r>
              <a:rPr lang="fr-FR" b="1" dirty="0" smtClean="0"/>
              <a:t>utiliser une classe </a:t>
            </a:r>
            <a:r>
              <a:rPr lang="fr-FR" b="1" dirty="0" smtClean="0">
                <a:solidFill>
                  <a:srgbClr val="1F497D"/>
                </a:solidFill>
              </a:rPr>
              <a:t>sans connaître </a:t>
            </a:r>
            <a:r>
              <a:rPr lang="fr-FR" dirty="0" smtClean="0"/>
              <a:t>les détails de son </a:t>
            </a:r>
            <a:r>
              <a:rPr lang="fr-FR" b="1" dirty="0" smtClean="0"/>
              <a:t>implémentation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Exemple : API Java </a:t>
            </a:r>
          </a:p>
          <a:p>
            <a:pPr lvl="2"/>
            <a:endParaRPr lang="fr-FR" dirty="0" smtClean="0"/>
          </a:p>
          <a:p>
            <a:pPr marL="548640" lvl="2" indent="0">
              <a:buNone/>
            </a:pPr>
            <a:r>
              <a:rPr lang="fr-FR" b="1" dirty="0" smtClean="0">
                <a:solidFill>
                  <a:srgbClr val="1F497D"/>
                </a:solidFill>
              </a:rPr>
              <a:t> </a:t>
            </a:r>
            <a:r>
              <a:rPr lang="fr-FR" b="1" dirty="0" smtClean="0"/>
              <a:t>/**</a:t>
            </a:r>
          </a:p>
          <a:p>
            <a:pPr marL="548640" lvl="2" indent="0">
              <a:buNone/>
            </a:pPr>
            <a:r>
              <a:rPr lang="fr-FR" b="1" dirty="0" smtClean="0"/>
              <a:t>   *</a:t>
            </a:r>
            <a:r>
              <a:rPr lang="fr-FR" dirty="0" smtClean="0"/>
              <a:t> documentation </a:t>
            </a:r>
            <a:r>
              <a:rPr lang="fr-FR" dirty="0" err="1" smtClean="0"/>
              <a:t>Javadoc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</a:t>
            </a:r>
            <a:r>
              <a:rPr lang="fr-FR" b="1" dirty="0" smtClean="0"/>
              <a:t>*</a:t>
            </a:r>
            <a:r>
              <a:rPr lang="fr-FR" dirty="0" smtClean="0"/>
              <a:t> </a:t>
            </a:r>
            <a:r>
              <a:rPr lang="fr-FR" b="1" dirty="0" smtClean="0"/>
              <a:t>@tag </a:t>
            </a:r>
            <a:r>
              <a:rPr lang="fr-FR" dirty="0" err="1" smtClean="0"/>
              <a:t>info_info_info_info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   */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b="1" i="1" dirty="0" err="1" smtClean="0"/>
              <a:t>elementADocumenter</a:t>
            </a:r>
            <a:endParaRPr lang="fr-FR" b="1" i="1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067944" y="5085184"/>
            <a:ext cx="165618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17" idx="1"/>
          </p:cNvCxnSpPr>
          <p:nvPr/>
        </p:nvCxnSpPr>
        <p:spPr>
          <a:xfrm flipV="1">
            <a:off x="4067944" y="5637728"/>
            <a:ext cx="1584176" cy="527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067944" y="6165304"/>
            <a:ext cx="165618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652120" y="4822120"/>
            <a:ext cx="14680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Classes </a:t>
            </a:r>
          </a:p>
          <a:p>
            <a:endParaRPr lang="fr-FR" sz="2000" b="1" i="1" dirty="0" smtClean="0"/>
          </a:p>
          <a:p>
            <a:r>
              <a:rPr lang="fr-FR" sz="2000" b="1" i="1" dirty="0" smtClean="0"/>
              <a:t>Méthodes </a:t>
            </a:r>
          </a:p>
          <a:p>
            <a:endParaRPr lang="fr-FR" sz="2000" b="1" i="1" dirty="0" smtClean="0"/>
          </a:p>
          <a:p>
            <a:r>
              <a:rPr lang="fr-FR" sz="2000" b="1" i="1" dirty="0" smtClean="0"/>
              <a:t>Attributs 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61430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commentaires </a:t>
            </a:r>
            <a:r>
              <a:rPr lang="fr-FR" dirty="0" err="1"/>
              <a:t>Javadoc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876800"/>
          </a:xfrm>
        </p:spPr>
        <p:txBody>
          <a:bodyPr/>
          <a:lstStyle/>
          <a:p>
            <a:r>
              <a:rPr lang="fr-FR" b="1" dirty="0" err="1" smtClean="0">
                <a:solidFill>
                  <a:srgbClr val="1F497D"/>
                </a:solidFill>
              </a:rPr>
              <a:t>Javadoc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Outil de génération automatique de documentation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Image 6" descr="BU0052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14" y="3149269"/>
            <a:ext cx="1371071" cy="12251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2899717"/>
            <a:ext cx="2232966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/**</a:t>
            </a:r>
          </a:p>
          <a:p>
            <a:r>
              <a:rPr lang="fr-FR" dirty="0"/>
              <a:t> </a:t>
            </a:r>
            <a:r>
              <a:rPr lang="fr-FR" b="1" dirty="0" smtClean="0"/>
              <a:t> *</a:t>
            </a:r>
            <a:r>
              <a:rPr lang="fr-FR" dirty="0" smtClean="0"/>
              <a:t> documentation</a:t>
            </a:r>
          </a:p>
          <a:p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b="1" dirty="0" smtClean="0"/>
              <a:t>*</a:t>
            </a:r>
            <a:r>
              <a:rPr lang="fr-FR" dirty="0" smtClean="0"/>
              <a:t> @</a:t>
            </a:r>
            <a:r>
              <a:rPr lang="fr-FR" dirty="0" err="1" smtClean="0"/>
              <a:t>author</a:t>
            </a:r>
            <a:r>
              <a:rPr lang="fr-FR" dirty="0" smtClean="0"/>
              <a:t> …..</a:t>
            </a:r>
          </a:p>
          <a:p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b="1" dirty="0" smtClean="0"/>
              <a:t>*/</a:t>
            </a:r>
          </a:p>
          <a:p>
            <a:r>
              <a:rPr lang="fr-FR" dirty="0"/>
              <a:t> </a:t>
            </a:r>
            <a:r>
              <a:rPr lang="fr-FR" dirty="0" smtClean="0"/>
              <a:t>public class  …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789014" y="4446404"/>
            <a:ext cx="130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 </a:t>
            </a:r>
            <a:r>
              <a:rPr lang="fr-FR" sz="2000" b="1" dirty="0" err="1" smtClean="0"/>
              <a:t>javadoc</a:t>
            </a:r>
            <a:endParaRPr lang="fr-FR" sz="2000" b="1" dirty="0"/>
          </a:p>
        </p:txBody>
      </p:sp>
      <p:sp>
        <p:nvSpPr>
          <p:cNvPr id="10" name="Flèche droite rayée 9"/>
          <p:cNvSpPr/>
          <p:nvPr/>
        </p:nvSpPr>
        <p:spPr>
          <a:xfrm>
            <a:off x="2708894" y="3509804"/>
            <a:ext cx="1152128" cy="504056"/>
          </a:xfrm>
          <a:prstGeom prst="stripedRightArrow">
            <a:avLst>
              <a:gd name="adj1" fmla="val 50000"/>
              <a:gd name="adj2" fmla="val 6938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rayée 10"/>
          <p:cNvSpPr/>
          <p:nvPr/>
        </p:nvSpPr>
        <p:spPr>
          <a:xfrm>
            <a:off x="5229174" y="3509804"/>
            <a:ext cx="1152128" cy="504056"/>
          </a:xfrm>
          <a:prstGeom prst="stripedRightArrow">
            <a:avLst>
              <a:gd name="adj1" fmla="val 50000"/>
              <a:gd name="adj2" fmla="val 6938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525318" y="2880300"/>
            <a:ext cx="208823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Class</a:t>
            </a:r>
            <a:r>
              <a:rPr lang="fr-FR" dirty="0" smtClean="0"/>
              <a:t>  … </a:t>
            </a:r>
          </a:p>
          <a:p>
            <a:r>
              <a:rPr lang="fr-FR" dirty="0" smtClean="0"/>
              <a:t> …. </a:t>
            </a:r>
          </a:p>
          <a:p>
            <a:r>
              <a:rPr lang="fr-FR" dirty="0"/>
              <a:t> </a:t>
            </a:r>
            <a:r>
              <a:rPr lang="fr-FR" dirty="0" smtClean="0"/>
              <a:t>documentation</a:t>
            </a:r>
          </a:p>
          <a:p>
            <a:r>
              <a:rPr lang="fr-FR" dirty="0" smtClean="0"/>
              <a:t> </a:t>
            </a:r>
            <a:r>
              <a:rPr lang="fr-FR" b="1" dirty="0" err="1" smtClean="0"/>
              <a:t>Author</a:t>
            </a:r>
            <a:r>
              <a:rPr lang="fr-FR" dirty="0" smtClean="0"/>
              <a:t> :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77718" y="3032700"/>
            <a:ext cx="208823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Class</a:t>
            </a:r>
            <a:r>
              <a:rPr lang="fr-FR" dirty="0" smtClean="0"/>
              <a:t>  … </a:t>
            </a:r>
          </a:p>
          <a:p>
            <a:r>
              <a:rPr lang="fr-FR" dirty="0" smtClean="0"/>
              <a:t> …. </a:t>
            </a:r>
          </a:p>
          <a:p>
            <a:r>
              <a:rPr lang="fr-FR" dirty="0"/>
              <a:t> </a:t>
            </a:r>
            <a:r>
              <a:rPr lang="fr-FR" dirty="0" smtClean="0"/>
              <a:t>documentation</a:t>
            </a:r>
          </a:p>
          <a:p>
            <a:r>
              <a:rPr lang="fr-FR" dirty="0" smtClean="0"/>
              <a:t> </a:t>
            </a:r>
            <a:r>
              <a:rPr lang="fr-FR" b="1" dirty="0" err="1" smtClean="0"/>
              <a:t>Author</a:t>
            </a:r>
            <a:r>
              <a:rPr lang="fr-FR" dirty="0" smtClean="0"/>
              <a:t> :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830118" y="3185100"/>
            <a:ext cx="208823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Class</a:t>
            </a:r>
            <a:r>
              <a:rPr lang="fr-FR" dirty="0" smtClean="0"/>
              <a:t>  … </a:t>
            </a:r>
          </a:p>
          <a:p>
            <a:r>
              <a:rPr lang="fr-FR" dirty="0" smtClean="0"/>
              <a:t> …. </a:t>
            </a:r>
          </a:p>
          <a:p>
            <a:r>
              <a:rPr lang="fr-FR" dirty="0"/>
              <a:t> </a:t>
            </a:r>
            <a:r>
              <a:rPr lang="fr-FR" dirty="0" smtClean="0"/>
              <a:t>documentation</a:t>
            </a:r>
          </a:p>
          <a:p>
            <a:r>
              <a:rPr lang="fr-FR" dirty="0" smtClean="0"/>
              <a:t> </a:t>
            </a:r>
            <a:r>
              <a:rPr lang="fr-FR" b="1" dirty="0" err="1" smtClean="0"/>
              <a:t>Author</a:t>
            </a:r>
            <a:r>
              <a:rPr lang="fr-FR" dirty="0" smtClean="0"/>
              <a:t> :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03920" y="3052117"/>
            <a:ext cx="2232966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/**</a:t>
            </a:r>
          </a:p>
          <a:p>
            <a:r>
              <a:rPr lang="fr-FR" dirty="0"/>
              <a:t> </a:t>
            </a:r>
            <a:r>
              <a:rPr lang="fr-FR" b="1" dirty="0" smtClean="0"/>
              <a:t> *</a:t>
            </a:r>
            <a:r>
              <a:rPr lang="fr-FR" dirty="0" smtClean="0"/>
              <a:t> documentation</a:t>
            </a:r>
          </a:p>
          <a:p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b="1" dirty="0" smtClean="0"/>
              <a:t>*</a:t>
            </a:r>
            <a:r>
              <a:rPr lang="fr-FR" dirty="0" smtClean="0"/>
              <a:t> </a:t>
            </a:r>
            <a:r>
              <a:rPr lang="fr-FR" b="1" dirty="0" smtClean="0"/>
              <a:t>@</a:t>
            </a:r>
            <a:r>
              <a:rPr lang="fr-FR" b="1" dirty="0" err="1" smtClean="0"/>
              <a:t>author</a:t>
            </a:r>
            <a:r>
              <a:rPr lang="fr-FR" dirty="0" smtClean="0"/>
              <a:t> …..</a:t>
            </a:r>
          </a:p>
          <a:p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b="1" dirty="0" smtClean="0"/>
              <a:t>*/</a:t>
            </a:r>
          </a:p>
          <a:p>
            <a:r>
              <a:rPr lang="fr-FR" dirty="0"/>
              <a:t> </a:t>
            </a:r>
            <a:r>
              <a:rPr lang="fr-FR" dirty="0" smtClean="0"/>
              <a:t>public class  … </a:t>
            </a: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381302" y="243018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Documentation HTML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60622" y="2420888"/>
            <a:ext cx="224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Code source Java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2492870" y="4878452"/>
            <a:ext cx="4680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-182880"/>
            <a:r>
              <a:rPr lang="fr-FR" b="1" i="1" dirty="0" err="1"/>
              <a:t>javadoc</a:t>
            </a:r>
            <a:r>
              <a:rPr lang="fr-FR" b="1" i="1" dirty="0"/>
              <a:t> [ </a:t>
            </a:r>
            <a:r>
              <a:rPr lang="fr-FR" b="1" i="1" dirty="0" err="1" smtClean="0">
                <a:solidFill>
                  <a:srgbClr val="1F497D"/>
                </a:solidFill>
              </a:rPr>
              <a:t>opts</a:t>
            </a:r>
            <a:r>
              <a:rPr lang="fr-FR" b="1" i="1" dirty="0" smtClean="0"/>
              <a:t> </a:t>
            </a:r>
            <a:r>
              <a:rPr lang="fr-FR" b="1" i="1" dirty="0"/>
              <a:t>] [ paquetage ] [ sources ]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51520" y="4987041"/>
            <a:ext cx="864096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Options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</a:t>
            </a:r>
            <a:endParaRPr lang="fr-FR" dirty="0" smtClean="0">
              <a:solidFill>
                <a:srgbClr val="1F497D"/>
              </a:solidFill>
            </a:endParaRPr>
          </a:p>
          <a:p>
            <a:pPr lvl="1"/>
            <a:r>
              <a:rPr lang="fr-FR" b="1" dirty="0" smtClean="0"/>
              <a:t>-d </a:t>
            </a:r>
            <a:r>
              <a:rPr lang="fr-FR" b="1" i="1" dirty="0" err="1" smtClean="0"/>
              <a:t>répertoire_dest</a:t>
            </a:r>
            <a:r>
              <a:rPr lang="fr-FR" b="1" i="1" dirty="0" smtClean="0"/>
              <a:t>			</a:t>
            </a:r>
            <a:r>
              <a:rPr lang="fr-FR" i="1" dirty="0" smtClean="0"/>
              <a:t>répertoire destination de la doc</a:t>
            </a:r>
          </a:p>
          <a:p>
            <a:pPr lvl="1"/>
            <a:r>
              <a:rPr lang="fr-FR" b="1" dirty="0" smtClean="0"/>
              <a:t>-public </a:t>
            </a:r>
            <a:r>
              <a:rPr lang="fr-FR" dirty="0" smtClean="0"/>
              <a:t>| </a:t>
            </a:r>
            <a:r>
              <a:rPr lang="fr-FR" b="1" dirty="0" smtClean="0"/>
              <a:t>-</a:t>
            </a:r>
            <a:r>
              <a:rPr lang="fr-FR" b="1" i="1" dirty="0" err="1" smtClean="0"/>
              <a:t>protected</a:t>
            </a:r>
            <a:r>
              <a:rPr lang="fr-FR" b="1" dirty="0" smtClean="0"/>
              <a:t> </a:t>
            </a:r>
            <a:r>
              <a:rPr lang="fr-FR" dirty="0" smtClean="0"/>
              <a:t>| </a:t>
            </a:r>
            <a:r>
              <a:rPr lang="fr-FR" b="1" dirty="0" smtClean="0"/>
              <a:t>-</a:t>
            </a:r>
            <a:r>
              <a:rPr lang="fr-FR" b="1" dirty="0" err="1" smtClean="0"/>
              <a:t>private</a:t>
            </a:r>
            <a:r>
              <a:rPr lang="fr-FR" b="1" dirty="0" smtClean="0"/>
              <a:t>	</a:t>
            </a:r>
            <a:r>
              <a:rPr lang="fr-FR" i="1" dirty="0" smtClean="0"/>
              <a:t>visibilité des éléments inclus</a:t>
            </a:r>
            <a:endParaRPr lang="fr-FR" b="1" dirty="0" smtClean="0"/>
          </a:p>
          <a:p>
            <a:pPr lvl="1"/>
            <a:r>
              <a:rPr lang="fr-FR" b="1" dirty="0" smtClean="0"/>
              <a:t>-</a:t>
            </a:r>
            <a:r>
              <a:rPr lang="fr-FR" b="1" dirty="0" err="1" smtClean="0"/>
              <a:t>excludes</a:t>
            </a:r>
            <a:r>
              <a:rPr lang="fr-FR" b="1" dirty="0" smtClean="0"/>
              <a:t> </a:t>
            </a:r>
            <a:r>
              <a:rPr lang="fr-FR" b="1" i="1" dirty="0" smtClean="0"/>
              <a:t>paquetage		</a:t>
            </a:r>
            <a:r>
              <a:rPr lang="fr-FR" i="1" dirty="0" smtClean="0"/>
              <a:t>exclusion de certains paquetages</a:t>
            </a:r>
            <a:endParaRPr lang="fr-FR" b="1" i="1" dirty="0" smtClean="0"/>
          </a:p>
          <a:p>
            <a:pPr lvl="1"/>
            <a:r>
              <a:rPr lang="fr-FR" b="1" dirty="0" smtClean="0"/>
              <a:t>-</a:t>
            </a:r>
            <a:r>
              <a:rPr lang="fr-FR" b="1" dirty="0" err="1" smtClean="0"/>
              <a:t>author</a:t>
            </a:r>
            <a:r>
              <a:rPr lang="fr-FR" b="1" dirty="0" smtClean="0"/>
              <a:t>   	 			</a:t>
            </a:r>
            <a:r>
              <a:rPr lang="fr-FR" i="1" dirty="0" smtClean="0"/>
              <a:t>inclusion info sur l’auteur</a:t>
            </a:r>
            <a:endParaRPr lang="fr-FR" b="1" dirty="0"/>
          </a:p>
          <a:p>
            <a:pPr lvl="1"/>
            <a:r>
              <a:rPr lang="fr-FR" b="1" dirty="0" smtClean="0"/>
              <a:t>-version				</a:t>
            </a:r>
            <a:r>
              <a:rPr lang="fr-FR" i="1" dirty="0" smtClean="0"/>
              <a:t>inclusion de la version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1821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9906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Robustesse : </a:t>
            </a:r>
            <a:r>
              <a:rPr lang="fr-FR" sz="3600" dirty="0" err="1" smtClean="0"/>
              <a:t>Javadoc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72608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rgbClr val="1F497D"/>
                </a:solidFill>
              </a:rPr>
              <a:t>Javadoc</a:t>
            </a:r>
            <a:endParaRPr lang="fr-FR" b="1" dirty="0" smtClean="0">
              <a:solidFill>
                <a:srgbClr val="1F497D"/>
              </a:solidFill>
            </a:endParaRPr>
          </a:p>
          <a:p>
            <a:pPr lvl="1"/>
            <a:r>
              <a:rPr lang="fr-FR" b="1" dirty="0" smtClean="0"/>
              <a:t>Annotations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rgbClr val="1F497D"/>
                </a:solidFill>
              </a:rPr>
              <a:t>@tag</a:t>
            </a:r>
          </a:p>
          <a:p>
            <a:pPr marL="274320" lvl="1" indent="0">
              <a:buNone/>
            </a:pPr>
            <a:endParaRPr lang="fr-FR" dirty="0"/>
          </a:p>
          <a:p>
            <a:pPr lvl="1">
              <a:spcBef>
                <a:spcPts val="1824"/>
              </a:spcBef>
            </a:pPr>
            <a:r>
              <a:rPr lang="fr-FR" b="1" dirty="0" smtClean="0"/>
              <a:t>Extensible</a:t>
            </a:r>
            <a:r>
              <a:rPr lang="fr-FR" dirty="0" smtClean="0"/>
              <a:t> : </a:t>
            </a:r>
          </a:p>
          <a:p>
            <a:pPr lvl="2"/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b="1" dirty="0" smtClean="0"/>
              <a:t>nouvelles tags </a:t>
            </a:r>
            <a:r>
              <a:rPr lang="fr-FR" dirty="0" smtClean="0"/>
              <a:t>peuvent être ajoutés </a:t>
            </a:r>
            <a:r>
              <a:rPr lang="fr-FR" b="1" i="1" dirty="0" smtClean="0"/>
              <a:t>@bug, @</a:t>
            </a:r>
            <a:r>
              <a:rPr lang="fr-FR" b="1" i="1" dirty="0" err="1" smtClean="0"/>
              <a:t>matag</a:t>
            </a:r>
            <a:r>
              <a:rPr lang="fr-FR" b="1" i="1" dirty="0" smtClean="0"/>
              <a:t> </a:t>
            </a:r>
            <a:r>
              <a:rPr lang="fr-FR" dirty="0" smtClean="0"/>
              <a:t>…</a:t>
            </a:r>
          </a:p>
          <a:p>
            <a:pPr marL="0" lvl="1" indent="0" algn="ctr">
              <a:buNone/>
            </a:pPr>
            <a:r>
              <a:rPr lang="fr-FR" dirty="0" smtClean="0"/>
              <a:t> </a:t>
            </a:r>
            <a:r>
              <a:rPr lang="fr-FR" dirty="0" err="1" smtClean="0"/>
              <a:t>javadoc</a:t>
            </a:r>
            <a:r>
              <a:rPr lang="fr-FR" dirty="0" smtClean="0"/>
              <a:t> –tag </a:t>
            </a:r>
            <a:r>
              <a:rPr lang="fr-FR" b="1" dirty="0" err="1" smtClean="0"/>
              <a:t>name:</a:t>
            </a:r>
            <a:r>
              <a:rPr lang="fr-FR" b="1" dirty="0" err="1" smtClean="0">
                <a:solidFill>
                  <a:srgbClr val="1F497D"/>
                </a:solidFill>
              </a:rPr>
              <a:t>location</a:t>
            </a:r>
            <a:r>
              <a:rPr lang="fr-FR" b="1" dirty="0" err="1" smtClean="0"/>
              <a:t>:header</a:t>
            </a:r>
            <a:endParaRPr lang="fr-FR" b="1" dirty="0" smtClean="0"/>
          </a:p>
          <a:p>
            <a:pPr marL="274320" lvl="1" indent="0">
              <a:buNone/>
            </a:pPr>
            <a:endParaRPr lang="fr-FR" dirty="0" smtClean="0"/>
          </a:p>
          <a:p>
            <a:pPr marL="274320" lvl="1" indent="0">
              <a:buNone/>
            </a:pPr>
            <a:endParaRPr lang="fr-FR" dirty="0" smtClean="0"/>
          </a:p>
          <a:p>
            <a:pPr marL="274320" lvl="1" indent="0">
              <a:buNone/>
            </a:pPr>
            <a:endParaRPr lang="fr-FR" dirty="0" smtClean="0"/>
          </a:p>
          <a:p>
            <a:pPr marL="274320" lvl="1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67941"/>
              </p:ext>
            </p:extLst>
          </p:nvPr>
        </p:nvGraphicFramePr>
        <p:xfrm>
          <a:off x="3995936" y="1268760"/>
          <a:ext cx="504056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30963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</a:t>
                      </a:r>
                      <a:r>
                        <a:rPr lang="fr-FR" sz="2000" b="1" dirty="0" err="1" smtClean="0"/>
                        <a:t>param</a:t>
                      </a:r>
                      <a:endParaRPr lang="fr-FR" sz="2000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@return</a:t>
                      </a:r>
                      <a:endParaRPr lang="fr-FR" sz="2000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</a:t>
                      </a:r>
                      <a:r>
                        <a:rPr lang="fr-FR" sz="2000" b="1" dirty="0" err="1" smtClean="0"/>
                        <a:t>author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@version</a:t>
                      </a:r>
                      <a:endParaRPr lang="fr-F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</a:t>
                      </a:r>
                      <a:r>
                        <a:rPr lang="fr-FR" sz="2000" b="1" dirty="0" err="1" smtClean="0"/>
                        <a:t>since</a:t>
                      </a:r>
                      <a:endParaRPr lang="fr-FR" sz="2000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</a:t>
                      </a:r>
                      <a:r>
                        <a:rPr lang="fr-FR" sz="2000" b="1" dirty="0" err="1" smtClean="0"/>
                        <a:t>deprecated</a:t>
                      </a:r>
                      <a:endParaRPr lang="fr-FR" sz="2000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</a:t>
                      </a:r>
                      <a:r>
                        <a:rPr lang="fr-FR" sz="2000" b="1" dirty="0" err="1" smtClean="0"/>
                        <a:t>see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</a:t>
                      </a:r>
                      <a:r>
                        <a:rPr lang="fr-FR" sz="2000" b="1" dirty="0" err="1" smtClean="0"/>
                        <a:t>link</a:t>
                      </a:r>
                      <a:r>
                        <a:rPr lang="fr-FR" sz="2000" b="1" baseline="0" dirty="0" smtClean="0"/>
                        <a:t> </a:t>
                      </a:r>
                      <a:endParaRPr lang="fr-F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@</a:t>
                      </a:r>
                      <a:r>
                        <a:rPr lang="fr-FR" sz="2000" b="1" dirty="0" err="1" smtClean="0"/>
                        <a:t>throw</a:t>
                      </a:r>
                      <a:r>
                        <a:rPr lang="fr-FR" sz="2000" b="1" baseline="0" dirty="0" smtClean="0"/>
                        <a:t>  ou @exception</a:t>
                      </a:r>
                      <a:endParaRPr lang="fr-FR" sz="2000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948264" y="4077072"/>
            <a:ext cx="2051721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 smtClean="0"/>
              <a:t>Header : </a:t>
            </a:r>
            <a:r>
              <a:rPr lang="fr-FR" sz="2000" dirty="0" smtClean="0"/>
              <a:t>entête pour la doc HTML</a:t>
            </a:r>
          </a:p>
          <a:p>
            <a:pPr algn="ctr"/>
            <a:r>
              <a:rPr lang="fr-FR" sz="2000" b="1" i="1" dirty="0" smtClean="0"/>
              <a:t>« </a:t>
            </a:r>
            <a:r>
              <a:rPr lang="fr-FR" sz="2000" b="1" i="1" dirty="0" err="1" smtClean="0"/>
              <a:t>Known</a:t>
            </a:r>
            <a:r>
              <a:rPr lang="fr-FR" sz="2000" b="1" i="1" dirty="0" smtClean="0"/>
              <a:t> Bug: »</a:t>
            </a:r>
            <a:endParaRPr lang="fr-FR" sz="20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077072"/>
            <a:ext cx="237626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 smtClean="0"/>
              <a:t>Name : </a:t>
            </a:r>
            <a:r>
              <a:rPr lang="fr-FR" sz="2000" dirty="0" smtClean="0"/>
              <a:t>nom de la nouvelle tag</a:t>
            </a:r>
          </a:p>
          <a:p>
            <a:pPr algn="ctr"/>
            <a:r>
              <a:rPr lang="fr-FR" sz="2000" b="1" i="1" dirty="0"/>
              <a:t>b</a:t>
            </a:r>
            <a:r>
              <a:rPr lang="fr-FR" sz="2000" b="1" i="1" dirty="0" smtClean="0"/>
              <a:t>ug </a:t>
            </a:r>
            <a:r>
              <a:rPr lang="fr-FR" sz="2000" b="1" i="1" dirty="0" smtClean="0">
                <a:sym typeface="Wingdings"/>
              </a:rPr>
              <a:t> </a:t>
            </a:r>
            <a:r>
              <a:rPr lang="fr-FR" sz="2000" b="1" i="1" dirty="0" smtClean="0"/>
              <a:t>@bug</a:t>
            </a:r>
            <a:endParaRPr lang="fr-FR" sz="2000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843808" y="4077072"/>
            <a:ext cx="3672408" cy="2154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 smtClean="0"/>
              <a:t>Location</a:t>
            </a:r>
            <a:r>
              <a:rPr lang="fr-FR" sz="2000" dirty="0" smtClean="0"/>
              <a:t> : où dans le code</a:t>
            </a:r>
          </a:p>
          <a:p>
            <a:pPr marL="449263"/>
            <a:r>
              <a:rPr lang="fr-FR" sz="2000" b="1" dirty="0" smtClean="0"/>
              <a:t>a</a:t>
            </a:r>
            <a:r>
              <a:rPr lang="fr-FR" sz="2000" dirty="0" smtClean="0"/>
              <a:t> : n’importe où</a:t>
            </a:r>
          </a:p>
          <a:p>
            <a:pPr marL="449263"/>
            <a:r>
              <a:rPr lang="fr-FR" sz="2000" b="1" dirty="0" smtClean="0"/>
              <a:t>p</a:t>
            </a:r>
            <a:r>
              <a:rPr lang="fr-FR" sz="2000" dirty="0" smtClean="0"/>
              <a:t> : paquetage</a:t>
            </a:r>
          </a:p>
          <a:p>
            <a:pPr marL="449263"/>
            <a:r>
              <a:rPr lang="fr-FR" sz="2000" b="1" dirty="0" err="1" smtClean="0"/>
              <a:t>t</a:t>
            </a:r>
            <a:r>
              <a:rPr lang="fr-FR" sz="2000" dirty="0" smtClean="0"/>
              <a:t>: type (class/interface)</a:t>
            </a:r>
            <a:endParaRPr lang="fr-FR" sz="2000" dirty="0"/>
          </a:p>
          <a:p>
            <a:pPr marL="449263"/>
            <a:r>
              <a:rPr lang="fr-FR" sz="2000" b="1" dirty="0" smtClean="0"/>
              <a:t>m</a:t>
            </a:r>
            <a:r>
              <a:rPr lang="fr-FR" sz="2000" dirty="0" smtClean="0"/>
              <a:t> : méthode </a:t>
            </a:r>
          </a:p>
          <a:p>
            <a:pPr marL="449263"/>
            <a:r>
              <a:rPr lang="fr-FR" sz="2000" b="1" dirty="0" smtClean="0"/>
              <a:t>c</a:t>
            </a:r>
            <a:r>
              <a:rPr lang="fr-FR" sz="2000" dirty="0" smtClean="0"/>
              <a:t> : constructeur</a:t>
            </a:r>
          </a:p>
          <a:p>
            <a:pPr marL="449263"/>
            <a:r>
              <a:rPr lang="fr-FR" sz="2000" b="1" dirty="0" smtClean="0"/>
              <a:t>f</a:t>
            </a:r>
            <a:r>
              <a:rPr lang="fr-FR" sz="2000" dirty="0" smtClean="0"/>
              <a:t> : variable 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1403648" y="63093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/>
            <a:r>
              <a:rPr lang="fr-FR" b="1" i="1" dirty="0"/>
              <a:t> java -</a:t>
            </a:r>
            <a:r>
              <a:rPr lang="fr-FR" b="1" i="1" dirty="0" err="1"/>
              <a:t>private</a:t>
            </a:r>
            <a:r>
              <a:rPr lang="fr-FR" b="1" i="1" dirty="0"/>
              <a:t> –tag </a:t>
            </a:r>
            <a:r>
              <a:rPr lang="fr-FR" b="1" i="1" dirty="0" err="1"/>
              <a:t>bug:a</a:t>
            </a:r>
            <a:r>
              <a:rPr lang="fr-FR" b="1" i="1" dirty="0"/>
              <a:t>:"</a:t>
            </a:r>
            <a:r>
              <a:rPr lang="fr-FR" b="1" i="1" dirty="0" err="1"/>
              <a:t>Known</a:t>
            </a:r>
            <a:r>
              <a:rPr lang="fr-FR" b="1" i="1" dirty="0"/>
              <a:t> Bug:" *.java</a:t>
            </a:r>
          </a:p>
        </p:txBody>
      </p:sp>
    </p:spTree>
    <p:extLst>
      <p:ext uri="{BB962C8B-B14F-4D97-AF65-F5344CB8AC3E}">
        <p14:creationId xmlns:p14="http://schemas.microsoft.com/office/powerpoint/2010/main" val="350959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9906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Robustesse : </a:t>
            </a:r>
            <a:r>
              <a:rPr lang="fr-FR" sz="3600" dirty="0" err="1" smtClean="0"/>
              <a:t>Javadoc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76800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Exemple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rgbClr val="1F497D"/>
                </a:solidFill>
              </a:rPr>
              <a:t>Lecteur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636912"/>
            <a:ext cx="3492500" cy="410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627784" y="1550396"/>
            <a:ext cx="6408712" cy="5262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0" bIns="0">
            <a:spAutoFit/>
          </a:bodyPr>
          <a:lstStyle/>
          <a:p>
            <a:r>
              <a:rPr lang="fr-FR" dirty="0" smtClean="0"/>
              <a:t>. . .</a:t>
            </a:r>
            <a:endParaRPr lang="fr-FR" dirty="0"/>
          </a:p>
          <a:p>
            <a:r>
              <a:rPr lang="fr-FR" b="1" dirty="0">
                <a:solidFill>
                  <a:srgbClr val="1F497D"/>
                </a:solidFill>
              </a:rPr>
              <a:t>/**</a:t>
            </a:r>
          </a:p>
          <a:p>
            <a:r>
              <a:rPr lang="fr-FR" b="1" dirty="0">
                <a:solidFill>
                  <a:srgbClr val="1F497D"/>
                </a:solidFill>
              </a:rPr>
              <a:t> * </a:t>
            </a:r>
            <a:r>
              <a:rPr lang="fr-FR" dirty="0">
                <a:solidFill>
                  <a:srgbClr val="1F497D"/>
                </a:solidFill>
              </a:rPr>
              <a:t>La classe Lecteur représente </a:t>
            </a:r>
            <a:r>
              <a:rPr lang="fr-FR" dirty="0" smtClean="0">
                <a:solidFill>
                  <a:srgbClr val="1F497D"/>
                </a:solidFill>
              </a:rPr>
              <a:t>… </a:t>
            </a:r>
            <a:endParaRPr lang="fr-FR" dirty="0">
              <a:solidFill>
                <a:srgbClr val="1F497D"/>
              </a:solidFill>
            </a:endParaRPr>
          </a:p>
          <a:p>
            <a:r>
              <a:rPr lang="fr-FR" b="1" dirty="0">
                <a:solidFill>
                  <a:srgbClr val="1F497D"/>
                </a:solidFill>
              </a:rPr>
              <a:t> * @</a:t>
            </a:r>
            <a:r>
              <a:rPr lang="fr-FR" b="1" dirty="0" err="1">
                <a:solidFill>
                  <a:srgbClr val="1F497D"/>
                </a:solidFill>
              </a:rPr>
              <a:t>author</a:t>
            </a:r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dirty="0">
                <a:solidFill>
                  <a:srgbClr val="1F497D"/>
                </a:solidFill>
              </a:rPr>
              <a:t>Manuele </a:t>
            </a:r>
            <a:r>
              <a:rPr lang="fr-FR" dirty="0" smtClean="0">
                <a:solidFill>
                  <a:srgbClr val="1F497D"/>
                </a:solidFill>
              </a:rPr>
              <a:t>… </a:t>
            </a:r>
            <a:endParaRPr lang="fr-FR" dirty="0">
              <a:solidFill>
                <a:srgbClr val="1F497D"/>
              </a:solidFill>
            </a:endParaRPr>
          </a:p>
          <a:p>
            <a:r>
              <a:rPr lang="fr-FR" b="1" dirty="0">
                <a:solidFill>
                  <a:srgbClr val="1F497D"/>
                </a:solidFill>
              </a:rPr>
              <a:t> * @version </a:t>
            </a:r>
            <a:r>
              <a:rPr lang="fr-FR" dirty="0">
                <a:solidFill>
                  <a:srgbClr val="1F497D"/>
                </a:solidFill>
              </a:rPr>
              <a:t>1.0</a:t>
            </a:r>
          </a:p>
          <a:p>
            <a:r>
              <a:rPr lang="fr-FR" b="1" dirty="0">
                <a:solidFill>
                  <a:srgbClr val="1F497D"/>
                </a:solidFill>
              </a:rPr>
              <a:t> * @bug </a:t>
            </a:r>
            <a:r>
              <a:rPr lang="fr-FR" dirty="0">
                <a:solidFill>
                  <a:srgbClr val="1F497D"/>
                </a:solidFill>
              </a:rPr>
              <a:t>un lecteur peut emprunter plusieurs </a:t>
            </a:r>
            <a:r>
              <a:rPr lang="fr-FR" dirty="0" smtClean="0">
                <a:solidFill>
                  <a:srgbClr val="1F497D"/>
                </a:solidFill>
              </a:rPr>
              <a:t>ouvrages … </a:t>
            </a:r>
            <a:endParaRPr lang="fr-FR" dirty="0">
              <a:solidFill>
                <a:srgbClr val="1F497D"/>
              </a:solidFill>
            </a:endParaRPr>
          </a:p>
          <a:p>
            <a:r>
              <a:rPr lang="fr-FR" b="1" dirty="0" smtClean="0">
                <a:solidFill>
                  <a:srgbClr val="1F497D"/>
                </a:solidFill>
              </a:rPr>
              <a:t> *</a:t>
            </a:r>
            <a:r>
              <a:rPr lang="fr-FR" b="1" dirty="0">
                <a:solidFill>
                  <a:srgbClr val="1F497D"/>
                </a:solidFill>
              </a:rPr>
              <a:t>/</a:t>
            </a:r>
          </a:p>
          <a:p>
            <a:r>
              <a:rPr lang="fr-FR" b="1" dirty="0"/>
              <a:t>public class Lecteur </a:t>
            </a:r>
            <a:r>
              <a:rPr lang="fr-FR" dirty="0" err="1"/>
              <a:t>extends</a:t>
            </a:r>
            <a:r>
              <a:rPr lang="fr-FR" dirty="0"/>
              <a:t> Personne {</a:t>
            </a:r>
          </a:p>
          <a:p>
            <a:r>
              <a:rPr lang="fr-FR" dirty="0" smtClean="0"/>
              <a:t>…</a:t>
            </a:r>
            <a:endParaRPr lang="fr-FR" dirty="0"/>
          </a:p>
          <a:p>
            <a:r>
              <a:rPr lang="fr-FR" dirty="0"/>
              <a:t>   </a:t>
            </a:r>
            <a:r>
              <a:rPr lang="fr-FR" b="1" dirty="0">
                <a:solidFill>
                  <a:srgbClr val="1F497D"/>
                </a:solidFill>
              </a:rPr>
              <a:t>/**</a:t>
            </a:r>
          </a:p>
          <a:p>
            <a:r>
              <a:rPr lang="fr-FR" b="1" dirty="0">
                <a:solidFill>
                  <a:srgbClr val="1F497D"/>
                </a:solidFill>
              </a:rPr>
              <a:t>     * </a:t>
            </a:r>
            <a:r>
              <a:rPr lang="fr-FR" dirty="0">
                <a:solidFill>
                  <a:srgbClr val="1F497D"/>
                </a:solidFill>
              </a:rPr>
              <a:t>indique que le lecteur vient de retourner </a:t>
            </a:r>
            <a:r>
              <a:rPr lang="fr-FR" dirty="0" smtClean="0">
                <a:solidFill>
                  <a:srgbClr val="1F497D"/>
                </a:solidFill>
              </a:rPr>
              <a:t>… </a:t>
            </a:r>
            <a:endParaRPr lang="fr-FR" dirty="0">
              <a:solidFill>
                <a:srgbClr val="1F497D"/>
              </a:solidFill>
            </a:endParaRPr>
          </a:p>
          <a:p>
            <a:r>
              <a:rPr lang="fr-FR" b="1" dirty="0">
                <a:solidFill>
                  <a:srgbClr val="1F497D"/>
                </a:solidFill>
              </a:rPr>
              <a:t>     */</a:t>
            </a:r>
          </a:p>
          <a:p>
            <a:r>
              <a:rPr lang="fr-FR" b="1" dirty="0">
                <a:solidFill>
                  <a:srgbClr val="1F497D"/>
                </a:solidFill>
              </a:rPr>
              <a:t>    </a:t>
            </a:r>
            <a:r>
              <a:rPr lang="fr-FR" dirty="0"/>
              <a:t>public </a:t>
            </a:r>
            <a:r>
              <a:rPr lang="fr-FR" dirty="0" err="1"/>
              <a:t>void</a:t>
            </a:r>
            <a:r>
              <a:rPr lang="fr-FR" dirty="0"/>
              <a:t> </a:t>
            </a:r>
            <a:r>
              <a:rPr lang="fr-FR" b="1" dirty="0"/>
              <a:t>retourne</a:t>
            </a:r>
            <a:r>
              <a:rPr lang="fr-FR" dirty="0"/>
              <a:t>() { … }</a:t>
            </a:r>
          </a:p>
          <a:p>
            <a:endParaRPr lang="fr-FR" dirty="0"/>
          </a:p>
          <a:p>
            <a:r>
              <a:rPr lang="fr-FR" dirty="0"/>
              <a:t>   </a:t>
            </a:r>
            <a:r>
              <a:rPr lang="fr-FR" b="1" dirty="0">
                <a:solidFill>
                  <a:srgbClr val="1F497D"/>
                </a:solidFill>
              </a:rPr>
              <a:t> /**</a:t>
            </a:r>
          </a:p>
          <a:p>
            <a:r>
              <a:rPr lang="fr-FR" b="1" dirty="0">
                <a:solidFill>
                  <a:srgbClr val="1F497D"/>
                </a:solidFill>
              </a:rPr>
              <a:t>     * </a:t>
            </a:r>
            <a:r>
              <a:rPr lang="fr-FR" dirty="0">
                <a:solidFill>
                  <a:srgbClr val="1F497D"/>
                </a:solidFill>
              </a:rPr>
              <a:t>le lecteur, a-t-il un ouvrage emprunté à l'instant ? </a:t>
            </a:r>
          </a:p>
          <a:p>
            <a:r>
              <a:rPr lang="fr-FR" b="1" dirty="0">
                <a:solidFill>
                  <a:srgbClr val="1F497D"/>
                </a:solidFill>
              </a:rPr>
              <a:t>     * @return </a:t>
            </a:r>
            <a:r>
              <a:rPr lang="fr-FR" dirty="0" smtClean="0">
                <a:solidFill>
                  <a:srgbClr val="1F497D"/>
                </a:solidFill>
              </a:rPr>
              <a:t>&lt;b&gt;</a:t>
            </a:r>
            <a:r>
              <a:rPr lang="fr-FR" dirty="0" err="1">
                <a:solidFill>
                  <a:srgbClr val="1F497D"/>
                </a:solidFill>
              </a:rPr>
              <a:t>true</a:t>
            </a:r>
            <a:r>
              <a:rPr lang="fr-FR" dirty="0">
                <a:solidFill>
                  <a:srgbClr val="1F497D"/>
                </a:solidFill>
              </a:rPr>
              <a:t>&lt;</a:t>
            </a:r>
            <a:r>
              <a:rPr lang="fr-FR" dirty="0" smtClean="0">
                <a:solidFill>
                  <a:srgbClr val="1F497D"/>
                </a:solidFill>
              </a:rPr>
              <a:t>/b&gt; </a:t>
            </a:r>
            <a:r>
              <a:rPr lang="fr-FR" dirty="0">
                <a:solidFill>
                  <a:srgbClr val="1F497D"/>
                </a:solidFill>
              </a:rPr>
              <a:t>si le lecteur a un prêt </a:t>
            </a:r>
            <a:r>
              <a:rPr lang="fr-FR" dirty="0" smtClean="0">
                <a:solidFill>
                  <a:srgbClr val="1F497D"/>
                </a:solidFill>
              </a:rPr>
              <a:t>…</a:t>
            </a:r>
            <a:endParaRPr lang="fr-FR" dirty="0">
              <a:solidFill>
                <a:srgbClr val="1F497D"/>
              </a:solidFill>
            </a:endParaRPr>
          </a:p>
          <a:p>
            <a:r>
              <a:rPr lang="fr-FR" b="1" dirty="0">
                <a:solidFill>
                  <a:srgbClr val="1F497D"/>
                </a:solidFill>
              </a:rPr>
              <a:t>     */</a:t>
            </a:r>
          </a:p>
          <a:p>
            <a:r>
              <a:rPr lang="fr-FR" dirty="0"/>
              <a:t>    public </a:t>
            </a:r>
            <a:r>
              <a:rPr lang="fr-FR" dirty="0" err="1"/>
              <a:t>boolean</a:t>
            </a:r>
            <a:r>
              <a:rPr lang="fr-FR" dirty="0"/>
              <a:t> </a:t>
            </a:r>
            <a:r>
              <a:rPr lang="fr-FR" b="1" dirty="0" err="1"/>
              <a:t>aUnPret</a:t>
            </a:r>
            <a:r>
              <a:rPr lang="fr-FR" dirty="0"/>
              <a:t>() </a:t>
            </a:r>
            <a:r>
              <a:rPr lang="fr-FR" dirty="0" smtClean="0"/>
              <a:t>{ . . . }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1520" y="1700808"/>
            <a:ext cx="74888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err="1"/>
              <a:t>javadoc</a:t>
            </a:r>
            <a:r>
              <a:rPr lang="fr-FR" dirty="0"/>
              <a:t> -d ../</a:t>
            </a:r>
            <a:r>
              <a:rPr lang="fr-FR" dirty="0" err="1"/>
              <a:t>dist</a:t>
            </a:r>
            <a:r>
              <a:rPr lang="fr-FR" dirty="0"/>
              <a:t>/</a:t>
            </a:r>
            <a:r>
              <a:rPr lang="fr-FR" dirty="0" err="1"/>
              <a:t>javadoc</a:t>
            </a:r>
            <a:r>
              <a:rPr lang="fr-FR" dirty="0"/>
              <a:t>/ -</a:t>
            </a:r>
            <a:r>
              <a:rPr lang="fr-FR" b="1" dirty="0" err="1"/>
              <a:t>author</a:t>
            </a:r>
            <a:r>
              <a:rPr lang="fr-FR" dirty="0"/>
              <a:t> -</a:t>
            </a:r>
            <a:r>
              <a:rPr lang="fr-FR" b="1" dirty="0"/>
              <a:t>version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 </a:t>
            </a:r>
            <a:r>
              <a:rPr lang="fr-FR" b="1" dirty="0" smtClean="0"/>
              <a:t>-</a:t>
            </a:r>
            <a:r>
              <a:rPr lang="fr-FR" b="1" dirty="0"/>
              <a:t>tag </a:t>
            </a:r>
            <a:r>
              <a:rPr lang="fr-FR" b="1" dirty="0" err="1"/>
              <a:t>bug:a</a:t>
            </a:r>
            <a:r>
              <a:rPr lang="fr-FR" b="1" dirty="0"/>
              <a:t>:"</a:t>
            </a:r>
            <a:r>
              <a:rPr lang="fr-FR" b="1" dirty="0" err="1"/>
              <a:t>Known</a:t>
            </a:r>
            <a:r>
              <a:rPr lang="fr-FR" b="1" dirty="0"/>
              <a:t> Bug:" </a:t>
            </a:r>
            <a:r>
              <a:rPr lang="fr-FR" b="1" i="1" dirty="0" err="1"/>
              <a:t>pooav.robustesse.antiexemple</a:t>
            </a:r>
            <a:r>
              <a:rPr lang="fr-FR" dirty="0"/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796" y="3284984"/>
            <a:ext cx="3695700" cy="313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42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AD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Robustesse : </a:t>
            </a:r>
            <a:br>
              <a:rPr lang="fr-FR" dirty="0" smtClean="0"/>
            </a:br>
            <a:r>
              <a:rPr lang="fr-FR" dirty="0" smtClean="0"/>
              <a:t>traitement d’exceptions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Traitement d’exceptions</a:t>
            </a:r>
          </a:p>
          <a:p>
            <a:pPr lvl="1"/>
            <a:r>
              <a:rPr lang="fr-FR" b="1" dirty="0" smtClean="0"/>
              <a:t>Exception</a:t>
            </a:r>
            <a:r>
              <a:rPr lang="fr-FR" dirty="0" smtClean="0"/>
              <a:t> ?!</a:t>
            </a:r>
          </a:p>
          <a:p>
            <a:pPr lvl="2"/>
            <a:r>
              <a:rPr lang="fr-FR" dirty="0" smtClean="0"/>
              <a:t>Situation exceptionnelle</a:t>
            </a:r>
          </a:p>
          <a:p>
            <a:pPr lvl="2"/>
            <a:r>
              <a:rPr lang="fr-FR" dirty="0" smtClean="0"/>
              <a:t>Obstacle à l’exécution d’une méthode / application</a:t>
            </a:r>
          </a:p>
          <a:p>
            <a:pPr lvl="1"/>
            <a:r>
              <a:rPr lang="fr-FR" dirty="0" smtClean="0"/>
              <a:t>Ces erreurs peuvent avoir diverses causes</a:t>
            </a:r>
          </a:p>
          <a:p>
            <a:pPr lvl="2"/>
            <a:r>
              <a:rPr lang="fr-FR" dirty="0" smtClean="0"/>
              <a:t>Fautes de saisie</a:t>
            </a:r>
          </a:p>
          <a:p>
            <a:pPr lvl="2"/>
            <a:r>
              <a:rPr lang="fr-FR" dirty="0" smtClean="0"/>
              <a:t>Erreurs matériels</a:t>
            </a:r>
          </a:p>
          <a:p>
            <a:pPr lvl="2"/>
            <a:r>
              <a:rPr lang="fr-FR" dirty="0" smtClean="0"/>
              <a:t>Contraintes physiques</a:t>
            </a:r>
          </a:p>
          <a:p>
            <a:pPr lvl="2"/>
            <a:r>
              <a:rPr lang="fr-FR" dirty="0" smtClean="0"/>
              <a:t>Erreurs de programmation</a:t>
            </a:r>
          </a:p>
          <a:p>
            <a:pPr lvl="1"/>
            <a:r>
              <a:rPr lang="fr-FR" b="1" dirty="0" smtClean="0"/>
              <a:t>Prévention et traitement d’erreurs à l’exécution</a:t>
            </a:r>
          </a:p>
          <a:p>
            <a:pPr lvl="2"/>
            <a:r>
              <a:rPr lang="fr-FR" i="1" dirty="0" smtClean="0"/>
              <a:t>L’utilisateur s’attend toujours à un comportement logique de la part de l’application </a:t>
            </a:r>
            <a:r>
              <a:rPr lang="fr-FR" baseline="30000" dirty="0" smtClean="0"/>
              <a:t>[1]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9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Comment traiter une situation exceptionnelle ?</a:t>
            </a:r>
          </a:p>
          <a:p>
            <a:pPr lvl="1"/>
            <a:r>
              <a:rPr lang="fr-FR" dirty="0" smtClean="0"/>
              <a:t>Traditionnellement, on renvoie un code particulier (</a:t>
            </a:r>
            <a:r>
              <a:rPr lang="fr-FR" b="1" dirty="0" smtClean="0"/>
              <a:t>code d’erreur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Exemple : </a:t>
            </a:r>
            <a:r>
              <a:rPr lang="fr-FR" i="1" dirty="0" smtClean="0"/>
              <a:t>return </a:t>
            </a:r>
            <a:r>
              <a:rPr lang="fr-FR" i="1" dirty="0" err="1" smtClean="0"/>
              <a:t>null</a:t>
            </a:r>
            <a:r>
              <a:rPr lang="fr-FR" i="1" dirty="0" smtClean="0"/>
              <a:t>, -1, 0… </a:t>
            </a:r>
          </a:p>
          <a:p>
            <a:pPr lvl="1"/>
            <a:r>
              <a:rPr lang="fr-FR" b="1" dirty="0" smtClean="0"/>
              <a:t>Problème</a:t>
            </a:r>
            <a:r>
              <a:rPr lang="fr-FR" dirty="0" smtClean="0"/>
              <a:t> : et si on ne peut pas envoyer un simple code d’erreur ?</a:t>
            </a:r>
          </a:p>
          <a:p>
            <a:pPr lvl="2"/>
            <a:r>
              <a:rPr lang="fr-FR" dirty="0" smtClean="0"/>
              <a:t>Exemple : </a:t>
            </a:r>
            <a:r>
              <a:rPr lang="fr-FR" b="1" i="1" dirty="0" smtClean="0"/>
              <a:t>exercice sur le tableau d’entier</a:t>
            </a:r>
          </a:p>
          <a:p>
            <a:pPr lvl="3"/>
            <a:r>
              <a:rPr lang="fr-FR" dirty="0" smtClean="0"/>
              <a:t>Dans la méthode récupérer, on </a:t>
            </a:r>
            <a:r>
              <a:rPr lang="fr-FR" b="1" i="1" dirty="0" smtClean="0"/>
              <a:t>ne peut pas retourner 0 ou -1 </a:t>
            </a:r>
            <a:r>
              <a:rPr lang="fr-FR" dirty="0" smtClean="0"/>
              <a:t>car ces sont des valeur valides !</a:t>
            </a:r>
          </a:p>
          <a:p>
            <a:pPr lvl="3"/>
            <a:r>
              <a:rPr lang="fr-FR" b="1" i="1" dirty="0" smtClean="0">
                <a:solidFill>
                  <a:srgbClr val="1F497D"/>
                </a:solidFill>
              </a:rPr>
              <a:t>Comment faire alors pour indiquer que la case demandée est vide ?!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Solution : mécanisme de gestion d’exception</a:t>
            </a:r>
          </a:p>
          <a:p>
            <a:pPr lvl="2"/>
            <a:r>
              <a:rPr lang="fr-FR" dirty="0" smtClean="0"/>
              <a:t>Mécanisme intégré dans Java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65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6800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Traitement d’exceptions</a:t>
            </a:r>
          </a:p>
          <a:p>
            <a:pPr lvl="1"/>
            <a:r>
              <a:rPr lang="fr-FR" b="1" dirty="0" smtClean="0"/>
              <a:t>Objectif</a:t>
            </a:r>
            <a:r>
              <a:rPr lang="fr-FR" dirty="0" smtClean="0"/>
              <a:t> : </a:t>
            </a:r>
          </a:p>
          <a:p>
            <a:pPr lvl="2"/>
            <a:r>
              <a:rPr lang="fr-FR" dirty="0" smtClean="0"/>
              <a:t>Pouvoir </a:t>
            </a:r>
            <a:r>
              <a:rPr lang="fr-FR" b="1" dirty="0" smtClean="0"/>
              <a:t>transférer le contrôle </a:t>
            </a:r>
            <a:r>
              <a:rPr lang="fr-FR" dirty="0" smtClean="0"/>
              <a:t>de l’application de l’endroit où l’</a:t>
            </a:r>
            <a:r>
              <a:rPr lang="fr-FR" b="1" dirty="0" smtClean="0"/>
              <a:t>erreur</a:t>
            </a:r>
            <a:r>
              <a:rPr lang="fr-FR" dirty="0" smtClean="0"/>
              <a:t> s’est produit à un « gestionnaire d’erreur » </a:t>
            </a:r>
            <a:r>
              <a:rPr lang="fr-FR" b="1" dirty="0" smtClean="0"/>
              <a:t>capable d’affronter </a:t>
            </a:r>
            <a:r>
              <a:rPr lang="fr-FR" dirty="0" smtClean="0"/>
              <a:t>la situation</a:t>
            </a:r>
          </a:p>
          <a:p>
            <a:pPr lvl="1"/>
            <a:r>
              <a:rPr lang="fr-FR" b="1" dirty="0" smtClean="0"/>
              <a:t>Mécanisme en 2 étapes </a:t>
            </a:r>
            <a:r>
              <a:rPr lang="fr-FR" dirty="0" smtClean="0"/>
              <a:t>:  la </a:t>
            </a:r>
            <a:r>
              <a:rPr lang="fr-FR" b="1" dirty="0" smtClean="0">
                <a:solidFill>
                  <a:srgbClr val="1F497D"/>
                </a:solidFill>
              </a:rPr>
              <a:t>levée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1F497D"/>
                </a:solidFill>
              </a:rPr>
              <a:t>capture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55576" y="5877272"/>
            <a:ext cx="1152128" cy="4320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sz="2000" dirty="0" smtClean="0"/>
              <a:t>JVM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755576" y="5229200"/>
            <a:ext cx="115212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  <a:p>
            <a:pPr algn="ctr"/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755576" y="4797152"/>
            <a:ext cx="1152128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4149080"/>
            <a:ext cx="115212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369247" y="6309320"/>
            <a:ext cx="20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Pile d’exécution</a:t>
            </a:r>
            <a:endParaRPr lang="fr-FR" b="1" dirty="0"/>
          </a:p>
        </p:txBody>
      </p:sp>
      <p:sp>
        <p:nvSpPr>
          <p:cNvPr id="13" name="Multiplication 12"/>
          <p:cNvSpPr/>
          <p:nvPr/>
        </p:nvSpPr>
        <p:spPr>
          <a:xfrm>
            <a:off x="1475656" y="4221088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une 13"/>
          <p:cNvSpPr/>
          <p:nvPr/>
        </p:nvSpPr>
        <p:spPr>
          <a:xfrm rot="16200000">
            <a:off x="1619672" y="5517232"/>
            <a:ext cx="216024" cy="216024"/>
          </a:xfrm>
          <a:prstGeom prst="mo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1619672" y="4533152"/>
            <a:ext cx="96464" cy="1044876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979712" y="4005064"/>
            <a:ext cx="5700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1F497D"/>
                </a:solidFill>
              </a:rPr>
              <a:t>1°) la levée : 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/>
              <a:t>problème arrive</a:t>
            </a:r>
            <a:r>
              <a:rPr lang="fr-FR" sz="2000" dirty="0" smtClean="0"/>
              <a:t>, une </a:t>
            </a:r>
            <a:r>
              <a:rPr lang="fr-FR" sz="2000" b="1" dirty="0" smtClean="0"/>
              <a:t>exception est levée </a:t>
            </a:r>
            <a:endParaRPr lang="fr-FR" sz="2000" b="1" dirty="0"/>
          </a:p>
        </p:txBody>
      </p:sp>
      <p:pic>
        <p:nvPicPr>
          <p:cNvPr id="23" name="Image 22" descr="5743718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3056"/>
            <a:ext cx="445042" cy="67117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051721" y="5229200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1F497D"/>
                </a:solidFill>
              </a:rPr>
              <a:t>2°) la capture : </a:t>
            </a:r>
          </a:p>
          <a:p>
            <a:r>
              <a:rPr lang="fr-FR" sz="2000" dirty="0" smtClean="0"/>
              <a:t>Celui qui sait traiter l’exception la capture et agit en conséquence (traitement)</a:t>
            </a:r>
          </a:p>
          <a:p>
            <a:r>
              <a:rPr lang="fr-FR" sz="2000" b="1" dirty="0" smtClean="0"/>
              <a:t>		</a:t>
            </a:r>
            <a:r>
              <a:rPr lang="fr-FR" sz="2000" b="1" dirty="0" smtClean="0">
                <a:sym typeface="Wingdings"/>
              </a:rPr>
              <a:t> </a:t>
            </a:r>
            <a:r>
              <a:rPr lang="fr-FR" sz="2000" b="1" dirty="0" smtClean="0"/>
              <a:t>on désarme la bombe !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68600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C’est quoi une exception ? </a:t>
            </a:r>
          </a:p>
          <a:p>
            <a:pPr lvl="1"/>
            <a:r>
              <a:rPr lang="fr-FR" dirty="0" smtClean="0"/>
              <a:t>Comme tout en Java, une </a:t>
            </a:r>
            <a:r>
              <a:rPr lang="fr-FR" b="1" dirty="0" smtClean="0"/>
              <a:t>exception</a:t>
            </a:r>
            <a:r>
              <a:rPr lang="fr-FR" dirty="0" smtClean="0"/>
              <a:t> est un </a:t>
            </a:r>
            <a:r>
              <a:rPr lang="fr-FR" b="1" dirty="0" smtClean="0"/>
              <a:t>objet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19" y="3013689"/>
            <a:ext cx="3380697" cy="25035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03763" y="3068960"/>
            <a:ext cx="28851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1F497D"/>
                </a:solidFill>
              </a:rPr>
              <a:t>Error</a:t>
            </a:r>
            <a:r>
              <a:rPr lang="fr-FR" b="1" dirty="0" smtClean="0"/>
              <a:t> </a:t>
            </a:r>
          </a:p>
          <a:p>
            <a:pPr algn="ctr"/>
            <a:r>
              <a:rPr lang="fr-FR" b="1" dirty="0" smtClean="0"/>
              <a:t>Erreurs internes à la JVM </a:t>
            </a:r>
          </a:p>
          <a:p>
            <a:pPr algn="ctr"/>
            <a:r>
              <a:rPr lang="fr-FR" dirty="0" smtClean="0"/>
              <a:t>Irrécupérables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2924944"/>
            <a:ext cx="3240360" cy="16619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F497D"/>
                </a:solidFill>
              </a:rPr>
              <a:t>Exception</a:t>
            </a:r>
          </a:p>
          <a:p>
            <a:pPr algn="ctr"/>
            <a:r>
              <a:rPr lang="fr-FR" dirty="0" smtClean="0"/>
              <a:t>Problèmes dû à des </a:t>
            </a:r>
            <a:r>
              <a:rPr lang="fr-FR" b="1" dirty="0" smtClean="0"/>
              <a:t>erreurs de programmation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(ex. mauvaise transtypage), ou à une </a:t>
            </a:r>
            <a:r>
              <a:rPr lang="fr-FR" b="1" dirty="0" smtClean="0"/>
              <a:t>cause externe</a:t>
            </a:r>
          </a:p>
          <a:p>
            <a:pPr algn="ctr"/>
            <a:r>
              <a:rPr lang="fr-FR" dirty="0" smtClean="0"/>
              <a:t>(ex. fichier qui n’existe pas)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44208" y="5949280"/>
            <a:ext cx="173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Non traitables </a:t>
            </a:r>
          </a:p>
        </p:txBody>
      </p:sp>
      <p:cxnSp>
        <p:nvCxnSpPr>
          <p:cNvPr id="12" name="Connecteur en angle 11"/>
          <p:cNvCxnSpPr>
            <a:stCxn id="10" idx="0"/>
          </p:cNvCxnSpPr>
          <p:nvPr/>
        </p:nvCxnSpPr>
        <p:spPr>
          <a:xfrm rot="16200000" flipV="1">
            <a:off x="6446081" y="5083311"/>
            <a:ext cx="864096" cy="86784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94614" y="6021288"/>
            <a:ext cx="124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Traitables  </a:t>
            </a:r>
            <a:endParaRPr lang="fr-FR" b="1" dirty="0"/>
          </a:p>
        </p:txBody>
      </p:sp>
      <p:cxnSp>
        <p:nvCxnSpPr>
          <p:cNvPr id="15" name="Connecteur en angle 14"/>
          <p:cNvCxnSpPr>
            <a:stCxn id="13" idx="3"/>
          </p:cNvCxnSpPr>
          <p:nvPr/>
        </p:nvCxnSpPr>
        <p:spPr>
          <a:xfrm flipV="1">
            <a:off x="3036398" y="5445224"/>
            <a:ext cx="455482" cy="76073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Capture d’une exception </a:t>
            </a:r>
          </a:p>
          <a:p>
            <a:pPr lvl="1"/>
            <a:r>
              <a:rPr lang="fr-FR" sz="2200" dirty="0" smtClean="0"/>
              <a:t>On </a:t>
            </a:r>
            <a:r>
              <a:rPr lang="fr-FR" sz="2200" b="1" dirty="0" smtClean="0"/>
              <a:t>capture</a:t>
            </a:r>
            <a:r>
              <a:rPr lang="fr-FR" sz="2200" dirty="0" smtClean="0"/>
              <a:t> une exception afin de </a:t>
            </a:r>
            <a:r>
              <a:rPr lang="fr-FR" sz="2200" b="1" dirty="0" smtClean="0"/>
              <a:t>traiter</a:t>
            </a:r>
            <a:r>
              <a:rPr lang="fr-FR" sz="2200" dirty="0" smtClean="0"/>
              <a:t> un problème</a:t>
            </a:r>
          </a:p>
          <a:p>
            <a:pPr lvl="1"/>
            <a:r>
              <a:rPr lang="fr-FR" sz="2200" dirty="0" smtClean="0"/>
              <a:t>Celui qui sait </a:t>
            </a:r>
            <a:r>
              <a:rPr lang="fr-FR" sz="2200" b="1" dirty="0" smtClean="0"/>
              <a:t>comment traiter </a:t>
            </a:r>
            <a:r>
              <a:rPr lang="fr-FR" sz="2200" dirty="0" smtClean="0"/>
              <a:t>/ </a:t>
            </a:r>
            <a:r>
              <a:rPr lang="fr-FR" sz="2200" b="1" dirty="0" smtClean="0"/>
              <a:t>résoudre</a:t>
            </a:r>
            <a:r>
              <a:rPr lang="fr-FR" sz="2200" dirty="0" smtClean="0"/>
              <a:t> le problème </a:t>
            </a:r>
            <a:r>
              <a:rPr lang="fr-FR" sz="2200" b="1" dirty="0" smtClean="0"/>
              <a:t> capture </a:t>
            </a:r>
            <a:r>
              <a:rPr lang="fr-FR" sz="2200" dirty="0" smtClean="0"/>
              <a:t>l’exception  </a:t>
            </a:r>
          </a:p>
          <a:p>
            <a:r>
              <a:rPr lang="fr-FR" b="1" i="1" dirty="0" err="1" smtClean="0">
                <a:solidFill>
                  <a:srgbClr val="1F497D"/>
                </a:solidFill>
              </a:rPr>
              <a:t>try</a:t>
            </a:r>
            <a:r>
              <a:rPr lang="fr-FR" b="1" i="1" dirty="0" smtClean="0">
                <a:solidFill>
                  <a:srgbClr val="1F497D"/>
                </a:solidFill>
              </a:rPr>
              <a:t> – catch – </a:t>
            </a:r>
            <a:r>
              <a:rPr lang="fr-FR" b="1" i="1" dirty="0" err="1" smtClean="0">
                <a:solidFill>
                  <a:srgbClr val="1F497D"/>
                </a:solidFill>
              </a:rPr>
              <a:t>finally</a:t>
            </a:r>
            <a:r>
              <a:rPr lang="fr-FR" b="1" i="1" dirty="0" smtClean="0">
                <a:solidFill>
                  <a:srgbClr val="1F497D"/>
                </a:solidFill>
              </a:rPr>
              <a:t> </a:t>
            </a:r>
          </a:p>
          <a:p>
            <a:pPr lvl="1"/>
            <a:r>
              <a:rPr lang="fr-FR" b="1" i="1" dirty="0" err="1" smtClean="0"/>
              <a:t>try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Indique un </a:t>
            </a:r>
            <a:r>
              <a:rPr lang="fr-FR" b="1" dirty="0" smtClean="0">
                <a:solidFill>
                  <a:srgbClr val="1F497D"/>
                </a:solidFill>
              </a:rPr>
              <a:t>bloc d’observation</a:t>
            </a:r>
          </a:p>
          <a:p>
            <a:pPr lvl="2"/>
            <a:r>
              <a:rPr lang="fr-FR" dirty="0" smtClean="0"/>
              <a:t>Délimite une portion de </a:t>
            </a:r>
            <a:r>
              <a:rPr lang="fr-FR" b="1" dirty="0" smtClean="0">
                <a:solidFill>
                  <a:srgbClr val="1F497D"/>
                </a:solidFill>
              </a:rPr>
              <a:t>code susceptible</a:t>
            </a:r>
            <a:r>
              <a:rPr lang="fr-FR" dirty="0" smtClean="0"/>
              <a:t> de lever une </a:t>
            </a:r>
            <a:r>
              <a:rPr lang="fr-FR" b="1" dirty="0" smtClean="0">
                <a:solidFill>
                  <a:srgbClr val="1F497D"/>
                </a:solidFill>
              </a:rPr>
              <a:t>exception</a:t>
            </a:r>
          </a:p>
          <a:p>
            <a:pPr lvl="1"/>
            <a:r>
              <a:rPr lang="fr-FR" b="1" i="1" dirty="0" smtClean="0"/>
              <a:t>catch</a:t>
            </a:r>
          </a:p>
          <a:p>
            <a:pPr lvl="2"/>
            <a:r>
              <a:rPr lang="fr-FR" dirty="0" smtClean="0"/>
              <a:t>Introduit le </a:t>
            </a:r>
            <a:r>
              <a:rPr lang="fr-FR" b="1" dirty="0" smtClean="0">
                <a:solidFill>
                  <a:schemeClr val="tx2"/>
                </a:solidFill>
              </a:rPr>
              <a:t>traitement</a:t>
            </a:r>
            <a:r>
              <a:rPr lang="fr-FR" dirty="0" smtClean="0"/>
              <a:t> d’une </a:t>
            </a:r>
            <a:r>
              <a:rPr lang="fr-FR" b="1" dirty="0" smtClean="0">
                <a:solidFill>
                  <a:srgbClr val="1F497D"/>
                </a:solidFill>
              </a:rPr>
              <a:t>classe d’exception</a:t>
            </a:r>
          </a:p>
          <a:p>
            <a:pPr lvl="2"/>
            <a:r>
              <a:rPr lang="fr-FR" dirty="0" smtClean="0"/>
              <a:t>Plusieurs blocs </a:t>
            </a:r>
            <a:r>
              <a:rPr lang="fr-FR" b="1" i="1" dirty="0" smtClean="0"/>
              <a:t>catch</a:t>
            </a:r>
            <a:r>
              <a:rPr lang="fr-FR" dirty="0" smtClean="0"/>
              <a:t> sont possible pour un même bloc </a:t>
            </a:r>
            <a:r>
              <a:rPr lang="fr-FR" b="1" i="1" dirty="0" err="1" smtClean="0"/>
              <a:t>try</a:t>
            </a:r>
            <a:endParaRPr lang="fr-FR" b="1" i="1" dirty="0" smtClean="0"/>
          </a:p>
          <a:p>
            <a:pPr lvl="2"/>
            <a:r>
              <a:rPr lang="fr-FR" dirty="0" smtClean="0"/>
              <a:t>Les </a:t>
            </a:r>
            <a:r>
              <a:rPr lang="fr-FR" b="1" dirty="0" smtClean="0">
                <a:solidFill>
                  <a:srgbClr val="1F497D"/>
                </a:solidFill>
              </a:rPr>
              <a:t>différentes classes d’exception</a:t>
            </a:r>
            <a:r>
              <a:rPr lang="fr-FR" dirty="0" smtClean="0"/>
              <a:t> permettent de faire la distinction entre les </a:t>
            </a:r>
            <a:r>
              <a:rPr lang="fr-FR" b="1" dirty="0" smtClean="0">
                <a:solidFill>
                  <a:srgbClr val="1F497D"/>
                </a:solidFill>
              </a:rPr>
              <a:t>différents traitements</a:t>
            </a:r>
          </a:p>
          <a:p>
            <a:pPr lvl="1"/>
            <a:r>
              <a:rPr lang="fr-FR" b="1" i="1" dirty="0" err="1" smtClean="0"/>
              <a:t>finally</a:t>
            </a:r>
            <a:endParaRPr lang="fr-FR" b="1" i="1" dirty="0" smtClean="0"/>
          </a:p>
          <a:p>
            <a:pPr lvl="2"/>
            <a:r>
              <a:rPr lang="fr-FR" dirty="0" smtClean="0"/>
              <a:t>Bloc d’instructions qui seront </a:t>
            </a:r>
            <a:r>
              <a:rPr lang="fr-FR" b="1" dirty="0" smtClean="0">
                <a:solidFill>
                  <a:srgbClr val="1F497D"/>
                </a:solidFill>
              </a:rPr>
              <a:t>exécutées quoi qu’il arrive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</a:rPr>
              <a:t>Traitements obligatoires </a:t>
            </a:r>
            <a:r>
              <a:rPr lang="fr-FR" dirty="0" smtClean="0"/>
              <a:t>(avec ou sans exception) : fermeture de fichiers, déconnexions… 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38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7584" y="1844824"/>
            <a:ext cx="61926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b="1" dirty="0" err="1" smtClean="0">
                <a:solidFill>
                  <a:srgbClr val="1F497D"/>
                </a:solidFill>
              </a:rPr>
              <a:t>try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b="1" dirty="0" smtClean="0"/>
              <a:t>{</a:t>
            </a:r>
          </a:p>
          <a:p>
            <a:pPr>
              <a:tabLst>
                <a:tab pos="530225" algn="l"/>
              </a:tabLst>
            </a:pPr>
            <a:r>
              <a:rPr lang="fr-FR" sz="2000" dirty="0" smtClean="0"/>
              <a:t>	bloc de contrôle</a:t>
            </a:r>
          </a:p>
          <a:p>
            <a:pPr>
              <a:tabLst>
                <a:tab pos="5302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instructions pouvant lever une exception</a:t>
            </a:r>
          </a:p>
          <a:p>
            <a:pPr>
              <a:tabLst>
                <a:tab pos="530225" algn="l"/>
              </a:tabLst>
            </a:pPr>
            <a:r>
              <a:rPr lang="fr-FR" sz="2000" dirty="0" smtClean="0"/>
              <a:t> </a:t>
            </a:r>
          </a:p>
          <a:p>
            <a:pPr>
              <a:tabLst>
                <a:tab pos="530225" algn="l"/>
              </a:tabLst>
            </a:pPr>
            <a:r>
              <a:rPr lang="fr-FR" sz="2000" b="1" dirty="0" smtClean="0"/>
              <a:t> } </a:t>
            </a:r>
            <a:r>
              <a:rPr lang="fr-FR" sz="2000" b="1" dirty="0" smtClean="0">
                <a:solidFill>
                  <a:srgbClr val="1F497D"/>
                </a:solidFill>
              </a:rPr>
              <a:t>catch</a:t>
            </a:r>
            <a:r>
              <a:rPr lang="fr-FR" sz="2000" b="1" dirty="0" smtClean="0"/>
              <a:t> ( </a:t>
            </a:r>
            <a:r>
              <a:rPr lang="fr-FR" sz="2000" b="1" dirty="0" err="1" smtClean="0"/>
              <a:t>XXXException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xe</a:t>
            </a:r>
            <a:r>
              <a:rPr lang="fr-FR" sz="2000" b="1" dirty="0" smtClean="0"/>
              <a:t>) {</a:t>
            </a:r>
          </a:p>
          <a:p>
            <a:pPr>
              <a:tabLst>
                <a:tab pos="5302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traitement exception de type XXX</a:t>
            </a:r>
          </a:p>
          <a:p>
            <a:pPr>
              <a:tabLst>
                <a:tab pos="530225" algn="l"/>
              </a:tabLst>
            </a:pPr>
            <a:endParaRPr lang="fr-FR" sz="2000" dirty="0" smtClean="0"/>
          </a:p>
          <a:p>
            <a:pPr>
              <a:tabLst>
                <a:tab pos="530225" algn="l"/>
              </a:tabLst>
            </a:pPr>
            <a:r>
              <a:rPr lang="fr-FR" sz="2000" b="1" dirty="0" smtClean="0"/>
              <a:t> } </a:t>
            </a:r>
            <a:r>
              <a:rPr lang="fr-FR" sz="2000" b="1" dirty="0" smtClean="0">
                <a:solidFill>
                  <a:srgbClr val="1F497D"/>
                </a:solidFill>
              </a:rPr>
              <a:t>catch</a:t>
            </a:r>
            <a:r>
              <a:rPr lang="fr-FR" sz="2000" b="1" dirty="0" smtClean="0"/>
              <a:t> ( </a:t>
            </a:r>
            <a:r>
              <a:rPr lang="fr-FR" sz="2000" b="1" dirty="0" err="1" smtClean="0"/>
              <a:t>YYYException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ye</a:t>
            </a: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1F497D"/>
                </a:solidFill>
              </a:rPr>
              <a:t>|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ZZZException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ze</a:t>
            </a:r>
            <a:r>
              <a:rPr lang="fr-FR" sz="2000" b="1" dirty="0" smtClean="0"/>
              <a:t>) {</a:t>
            </a:r>
          </a:p>
          <a:p>
            <a:pPr>
              <a:tabLst>
                <a:tab pos="5302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traitement exceptions de type YYY et ZZZ</a:t>
            </a:r>
          </a:p>
          <a:p>
            <a:pPr>
              <a:tabLst>
                <a:tab pos="530225" algn="l"/>
              </a:tabLst>
            </a:pPr>
            <a:endParaRPr lang="fr-FR" sz="2000" dirty="0" smtClean="0"/>
          </a:p>
          <a:p>
            <a:pPr>
              <a:tabLst>
                <a:tab pos="530225" algn="l"/>
              </a:tabLst>
            </a:pPr>
            <a:r>
              <a:rPr lang="fr-FR" sz="2000" b="1" dirty="0"/>
              <a:t> </a:t>
            </a:r>
            <a:r>
              <a:rPr lang="fr-FR" sz="2000" b="1" dirty="0" smtClean="0"/>
              <a:t>} </a:t>
            </a:r>
            <a:r>
              <a:rPr lang="fr-FR" sz="2000" b="1" dirty="0" err="1" smtClean="0">
                <a:solidFill>
                  <a:srgbClr val="1F497D"/>
                </a:solidFill>
              </a:rPr>
              <a:t>finally</a:t>
            </a:r>
            <a:r>
              <a:rPr lang="fr-FR" sz="2000" b="1" dirty="0" smtClean="0"/>
              <a:t> {</a:t>
            </a:r>
          </a:p>
          <a:p>
            <a:pPr>
              <a:tabLst>
                <a:tab pos="530225" algn="l"/>
              </a:tabLst>
            </a:pPr>
            <a:r>
              <a:rPr lang="fr-FR" sz="2000" dirty="0" smtClean="0"/>
              <a:t>  	traitement qui s’exécute quoi qu’il arrive</a:t>
            </a:r>
          </a:p>
          <a:p>
            <a:pPr>
              <a:tabLst>
                <a:tab pos="530225" algn="l"/>
              </a:tabLst>
            </a:pPr>
            <a:r>
              <a:rPr lang="fr-FR" sz="2000" dirty="0"/>
              <a:t>}</a:t>
            </a:r>
          </a:p>
        </p:txBody>
      </p:sp>
      <p:sp>
        <p:nvSpPr>
          <p:cNvPr id="8" name="Ellipse 7"/>
          <p:cNvSpPr/>
          <p:nvPr/>
        </p:nvSpPr>
        <p:spPr>
          <a:xfrm>
            <a:off x="6516216" y="1988840"/>
            <a:ext cx="1872208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Mise en observation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6444208" y="4581128"/>
            <a:ext cx="165618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Java7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5076056" y="5661248"/>
            <a:ext cx="1872208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Finalisation garantie</a:t>
            </a: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5796136" y="3356992"/>
            <a:ext cx="1872208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Traitement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618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séance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Plan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Comment éviter les bugs ?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Gestion </a:t>
            </a:r>
            <a:r>
              <a:rPr lang="fr-FR" dirty="0" smtClean="0">
                <a:solidFill>
                  <a:schemeClr val="tx2"/>
                </a:solidFill>
              </a:rPr>
              <a:t>d’exceptions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Fonctionnement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Lorsqu’une </a:t>
            </a:r>
            <a:r>
              <a:rPr lang="fr-FR" b="1" dirty="0" smtClean="0"/>
              <a:t>exception</a:t>
            </a:r>
            <a:r>
              <a:rPr lang="fr-FR" dirty="0" smtClean="0"/>
              <a:t> est levée, </a:t>
            </a:r>
            <a:r>
              <a:rPr lang="fr-FR" b="1" dirty="0" smtClean="0"/>
              <a:t>l’exécution est interrompue</a:t>
            </a:r>
          </a:p>
          <a:p>
            <a:pPr lvl="1"/>
            <a:r>
              <a:rPr lang="fr-FR" dirty="0" smtClean="0"/>
              <a:t>Les clauses </a:t>
            </a:r>
            <a:r>
              <a:rPr lang="fr-FR" b="1" dirty="0" smtClean="0"/>
              <a:t>catch</a:t>
            </a:r>
            <a:r>
              <a:rPr lang="fr-FR" dirty="0" smtClean="0"/>
              <a:t> sont </a:t>
            </a:r>
            <a:r>
              <a:rPr lang="fr-FR" b="1" dirty="0" smtClean="0"/>
              <a:t>examinées</a:t>
            </a:r>
          </a:p>
          <a:p>
            <a:pPr lvl="2"/>
            <a:r>
              <a:rPr lang="fr-FR" dirty="0" smtClean="0"/>
              <a:t>Le premier catch rencontré qui correspond à la </a:t>
            </a:r>
            <a:r>
              <a:rPr lang="fr-FR" b="1" dirty="0" smtClean="0"/>
              <a:t>classe d’exception </a:t>
            </a:r>
            <a:r>
              <a:rPr lang="fr-FR" dirty="0" smtClean="0"/>
              <a:t>levée est exécuté</a:t>
            </a:r>
          </a:p>
          <a:p>
            <a:pPr lvl="1"/>
            <a:r>
              <a:rPr lang="fr-FR" dirty="0" smtClean="0"/>
              <a:t>Tout bloc </a:t>
            </a:r>
            <a:r>
              <a:rPr lang="fr-FR" b="1" dirty="0" err="1" smtClean="0"/>
              <a:t>finally</a:t>
            </a:r>
            <a:r>
              <a:rPr lang="fr-FR" dirty="0" smtClean="0"/>
              <a:t> présent dans le parcours sera alors </a:t>
            </a:r>
            <a:r>
              <a:rPr lang="fr-FR" b="1" dirty="0" smtClean="0"/>
              <a:t>exécuté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96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268"/>
            <a:ext cx="7340600" cy="5537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3" name="Image 12" descr="5743718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45042" cy="671172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>
            <a:off x="3851920" y="249289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979712" y="2636912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08304" y="5301208"/>
            <a:ext cx="1728192" cy="4320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JVM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308304" y="4725144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b="1" dirty="0" smtClean="0"/>
              <a:t>    </a:t>
            </a:r>
            <a:r>
              <a:rPr lang="fr-FR" sz="1600" b="1" dirty="0" err="1" smtClean="0"/>
              <a:t>try</a:t>
            </a:r>
            <a:r>
              <a:rPr lang="fr-FR" sz="1600" b="1" dirty="0" smtClean="0"/>
              <a:t> … catch</a:t>
            </a:r>
            <a:endParaRPr lang="fr-FR" sz="1600" dirty="0" smtClean="0"/>
          </a:p>
          <a:p>
            <a:pPr algn="ctr"/>
            <a:r>
              <a:rPr lang="fr-FR" sz="1600" dirty="0" smtClean="0"/>
              <a:t>main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08304" y="4149080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dirty="0" smtClean="0"/>
              <a:t>   a = lecture()</a:t>
            </a:r>
          </a:p>
          <a:p>
            <a:pPr algn="ctr"/>
            <a:r>
              <a:rPr lang="fr-FR" sz="1600" dirty="0" smtClean="0"/>
              <a:t>somme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08304" y="3573016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dirty="0" smtClean="0"/>
              <a:t>     </a:t>
            </a:r>
            <a:r>
              <a:rPr lang="fr-FR" sz="1600" b="1" dirty="0" err="1" smtClean="0"/>
              <a:t>sc.nextInt</a:t>
            </a:r>
            <a:r>
              <a:rPr lang="fr-FR" sz="1600" dirty="0" smtClean="0"/>
              <a:t>   </a:t>
            </a:r>
          </a:p>
          <a:p>
            <a:pPr algn="ctr"/>
            <a:r>
              <a:rPr lang="fr-FR" sz="1600" dirty="0" smtClean="0"/>
              <a:t>lecture</a:t>
            </a:r>
          </a:p>
        </p:txBody>
      </p:sp>
      <p:sp>
        <p:nvSpPr>
          <p:cNvPr id="22" name="ZoneTexte 21"/>
          <p:cNvSpPr txBox="1"/>
          <p:nvPr/>
        </p:nvSpPr>
        <p:spPr>
          <a:xfrm flipH="1">
            <a:off x="7282013" y="5733256"/>
            <a:ext cx="18619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 smtClean="0"/>
              <a:t>Pile d’exécution</a:t>
            </a:r>
            <a:endParaRPr lang="fr-FR" b="1" dirty="0"/>
          </a:p>
        </p:txBody>
      </p:sp>
      <p:sp>
        <p:nvSpPr>
          <p:cNvPr id="23" name="Multiplication 22"/>
          <p:cNvSpPr/>
          <p:nvPr/>
        </p:nvSpPr>
        <p:spPr>
          <a:xfrm>
            <a:off x="8676456" y="3573016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une 23"/>
          <p:cNvSpPr/>
          <p:nvPr/>
        </p:nvSpPr>
        <p:spPr>
          <a:xfrm rot="16200000">
            <a:off x="8748464" y="5013176"/>
            <a:ext cx="216024" cy="216024"/>
          </a:xfrm>
          <a:prstGeom prst="mo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>
            <a:endCxn id="24" idx="3"/>
          </p:cNvCxnSpPr>
          <p:nvPr/>
        </p:nvCxnSpPr>
        <p:spPr>
          <a:xfrm flipH="1">
            <a:off x="8856476" y="3933056"/>
            <a:ext cx="36004" cy="1188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067944" y="3356992"/>
            <a:ext cx="176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try</a:t>
            </a:r>
            <a:r>
              <a:rPr lang="fr-FR" b="1" dirty="0" smtClean="0">
                <a:solidFill>
                  <a:srgbClr val="1F497D"/>
                </a:solidFill>
              </a:rPr>
              <a:t> / catch ??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4932040" y="2708920"/>
            <a:ext cx="144016" cy="756844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211960" y="5301208"/>
            <a:ext cx="162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try</a:t>
            </a:r>
            <a:r>
              <a:rPr lang="fr-FR" b="1" dirty="0" smtClean="0">
                <a:solidFill>
                  <a:srgbClr val="1F497D"/>
                </a:solidFill>
              </a:rPr>
              <a:t> / catch !!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148064" y="6309320"/>
            <a:ext cx="243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smtClean="0">
                <a:solidFill>
                  <a:srgbClr val="1F497D"/>
                </a:solidFill>
              </a:rPr>
              <a:t>catch compatible !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76056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InputMismatchException</a:t>
            </a:r>
            <a:endParaRPr lang="fr-FR" i="1" dirty="0"/>
          </a:p>
        </p:txBody>
      </p:sp>
      <p:sp>
        <p:nvSpPr>
          <p:cNvPr id="37" name="Forme libre 36"/>
          <p:cNvSpPr/>
          <p:nvPr/>
        </p:nvSpPr>
        <p:spPr>
          <a:xfrm>
            <a:off x="5004048" y="3717032"/>
            <a:ext cx="144016" cy="1656184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700808"/>
            <a:ext cx="1713294" cy="4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8048"/>
            <a:ext cx="525296" cy="5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" name="Rectangle à coins arrondis 40"/>
          <p:cNvSpPr/>
          <p:nvPr/>
        </p:nvSpPr>
        <p:spPr>
          <a:xfrm>
            <a:off x="6948264" y="2276872"/>
            <a:ext cx="197971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/>
              <a:t>L</a:t>
            </a:r>
            <a:r>
              <a:rPr lang="fr-FR" dirty="0" smtClean="0"/>
              <a:t>’exécution normale est interrompue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549672" y="3127375"/>
            <a:ext cx="688578" cy="2333625"/>
          </a:xfrm>
          <a:custGeom>
            <a:avLst/>
            <a:gdLst>
              <a:gd name="connsiteX0" fmla="*/ 688578 w 688578"/>
              <a:gd name="connsiteY0" fmla="*/ 2333625 h 2333625"/>
              <a:gd name="connsiteX1" fmla="*/ 180578 w 688578"/>
              <a:gd name="connsiteY1" fmla="*/ 2190750 h 2333625"/>
              <a:gd name="connsiteX2" fmla="*/ 21828 w 688578"/>
              <a:gd name="connsiteY2" fmla="*/ 1571625 h 2333625"/>
              <a:gd name="connsiteX3" fmla="*/ 37703 w 688578"/>
              <a:gd name="connsiteY3" fmla="*/ 571500 h 2333625"/>
              <a:gd name="connsiteX4" fmla="*/ 355203 w 688578"/>
              <a:gd name="connsiteY4" fmla="*/ 0 h 2333625"/>
              <a:gd name="connsiteX5" fmla="*/ 355203 w 688578"/>
              <a:gd name="connsiteY5" fmla="*/ 0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578" h="2333625">
                <a:moveTo>
                  <a:pt x="688578" y="2333625"/>
                </a:moveTo>
                <a:cubicBezTo>
                  <a:pt x="490140" y="2325687"/>
                  <a:pt x="291703" y="2317750"/>
                  <a:pt x="180578" y="2190750"/>
                </a:cubicBezTo>
                <a:cubicBezTo>
                  <a:pt x="69453" y="2063750"/>
                  <a:pt x="45640" y="1841500"/>
                  <a:pt x="21828" y="1571625"/>
                </a:cubicBezTo>
                <a:cubicBezTo>
                  <a:pt x="-1984" y="1301750"/>
                  <a:pt x="-17860" y="833437"/>
                  <a:pt x="37703" y="571500"/>
                </a:cubicBezTo>
                <a:cubicBezTo>
                  <a:pt x="93265" y="309562"/>
                  <a:pt x="355203" y="0"/>
                  <a:pt x="355203" y="0"/>
                </a:cubicBezTo>
                <a:lnTo>
                  <a:pt x="355203" y="0"/>
                </a:lnTo>
              </a:path>
            </a:pathLst>
          </a:custGeom>
          <a:ln w="32766">
            <a:prstDash val="dash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547789" y="2032000"/>
            <a:ext cx="722211" cy="1460586"/>
          </a:xfrm>
          <a:custGeom>
            <a:avLst/>
            <a:gdLst>
              <a:gd name="connsiteX0" fmla="*/ 722211 w 722211"/>
              <a:gd name="connsiteY0" fmla="*/ 1444625 h 1460586"/>
              <a:gd name="connsiteX1" fmla="*/ 150711 w 722211"/>
              <a:gd name="connsiteY1" fmla="*/ 1333500 h 1460586"/>
              <a:gd name="connsiteX2" fmla="*/ 7836 w 722211"/>
              <a:gd name="connsiteY2" fmla="*/ 508000 h 1460586"/>
              <a:gd name="connsiteX3" fmla="*/ 325336 w 722211"/>
              <a:gd name="connsiteY3" fmla="*/ 0 h 1460586"/>
              <a:gd name="connsiteX4" fmla="*/ 325336 w 722211"/>
              <a:gd name="connsiteY4" fmla="*/ 0 h 14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211" h="1460586">
                <a:moveTo>
                  <a:pt x="722211" y="1444625"/>
                </a:moveTo>
                <a:cubicBezTo>
                  <a:pt x="495992" y="1467114"/>
                  <a:pt x="269773" y="1489604"/>
                  <a:pt x="150711" y="1333500"/>
                </a:cubicBezTo>
                <a:cubicBezTo>
                  <a:pt x="31649" y="1177396"/>
                  <a:pt x="-21268" y="730250"/>
                  <a:pt x="7836" y="508000"/>
                </a:cubicBezTo>
                <a:cubicBezTo>
                  <a:pt x="36940" y="285750"/>
                  <a:pt x="325336" y="0"/>
                  <a:pt x="325336" y="0"/>
                </a:cubicBezTo>
                <a:lnTo>
                  <a:pt x="325336" y="0"/>
                </a:lnTo>
              </a:path>
            </a:pathLst>
          </a:custGeom>
          <a:ln w="32766">
            <a:prstDash val="dash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46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268"/>
            <a:ext cx="7340600" cy="55372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948264" y="1916832"/>
            <a:ext cx="197971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/>
              <a:t>L</a:t>
            </a:r>
            <a:r>
              <a:rPr lang="fr-FR" dirty="0" smtClean="0"/>
              <a:t>’exécution normale est interrompue</a:t>
            </a:r>
            <a:endParaRPr lang="fr-FR" dirty="0"/>
          </a:p>
        </p:txBody>
      </p:sp>
      <p:pic>
        <p:nvPicPr>
          <p:cNvPr id="8" name="Image 7" descr="5743718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792"/>
            <a:ext cx="445042" cy="6711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2" y="3351650"/>
            <a:ext cx="8872984" cy="1949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necteur droit avec flèche 10"/>
          <p:cNvCxnSpPr/>
          <p:nvPr/>
        </p:nvCxnSpPr>
        <p:spPr>
          <a:xfrm flipH="1" flipV="1">
            <a:off x="5364088" y="630932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12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Robustesse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2" y="692696"/>
            <a:ext cx="7778746" cy="59866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44208" y="1052736"/>
            <a:ext cx="25922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 smtClean="0"/>
              <a:t>Exception </a:t>
            </a:r>
            <a:r>
              <a:rPr lang="fr-FR" b="1" dirty="0" err="1" smtClean="0"/>
              <a:t>NullPointerException</a:t>
            </a:r>
            <a:r>
              <a:rPr lang="fr-FR" dirty="0" smtClean="0"/>
              <a:t> levée par </a:t>
            </a:r>
            <a:r>
              <a:rPr lang="fr-FR" b="1" dirty="0" smtClean="0"/>
              <a:t>Scanner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940152" y="2492896"/>
            <a:ext cx="30963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 smtClean="0"/>
              <a:t>catch non adapté </a:t>
            </a:r>
            <a:r>
              <a:rPr lang="fr-FR" b="1" dirty="0" err="1" smtClean="0"/>
              <a:t>InputMismatchException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Présence d’un bloc </a:t>
            </a:r>
            <a:r>
              <a:rPr lang="fr-FR" b="1" dirty="0" err="1" smtClean="0"/>
              <a:t>finally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300192" y="5157192"/>
            <a:ext cx="27718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 smtClean="0"/>
              <a:t>Catch adapté </a:t>
            </a:r>
            <a:r>
              <a:rPr lang="fr-FR" b="1" dirty="0" err="1" smtClean="0"/>
              <a:t>NullPointerException</a:t>
            </a:r>
            <a:r>
              <a:rPr lang="fr-FR" dirty="0" smtClean="0"/>
              <a:t>  Présence d’un bloc </a:t>
            </a:r>
            <a:r>
              <a:rPr lang="fr-FR" b="1" dirty="0" err="1" smtClean="0"/>
              <a:t>finally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5496" y="3140968"/>
            <a:ext cx="1368152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0" rIns="0" bIns="0" rtlCol="0">
            <a:spAutoFit/>
          </a:bodyPr>
          <a:lstStyle/>
          <a:p>
            <a:pPr algn="ctr"/>
            <a:r>
              <a:rPr lang="fr-FR" dirty="0" smtClean="0"/>
              <a:t>Lignes non exécutées</a:t>
            </a:r>
            <a:endParaRPr lang="fr-FR" dirty="0"/>
          </a:p>
        </p:txBody>
      </p:sp>
      <p:cxnSp>
        <p:nvCxnSpPr>
          <p:cNvPr id="15" name="Connecteur en angle 14"/>
          <p:cNvCxnSpPr>
            <a:stCxn id="13" idx="0"/>
          </p:cNvCxnSpPr>
          <p:nvPr/>
        </p:nvCxnSpPr>
        <p:spPr>
          <a:xfrm rot="5400000" flipH="1" flipV="1">
            <a:off x="593558" y="1970838"/>
            <a:ext cx="1296144" cy="1044116"/>
          </a:xfrm>
          <a:prstGeom prst="bentConnector3">
            <a:avLst>
              <a:gd name="adj1" fmla="val 100192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13" idx="2"/>
          </p:cNvCxnSpPr>
          <p:nvPr/>
        </p:nvCxnSpPr>
        <p:spPr>
          <a:xfrm rot="16200000" flipH="1">
            <a:off x="870557" y="3543981"/>
            <a:ext cx="814154" cy="11161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573016"/>
            <a:ext cx="3227512" cy="981702"/>
          </a:xfrm>
          <a:prstGeom prst="rect">
            <a:avLst/>
          </a:prstGeom>
          <a:ln w="38100" cap="sq">
            <a:solidFill>
              <a:srgbClr val="C0504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Connecteur droit 20"/>
          <p:cNvCxnSpPr/>
          <p:nvPr/>
        </p:nvCxnSpPr>
        <p:spPr>
          <a:xfrm>
            <a:off x="1547664" y="6669360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Image 15" descr="5743718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64704"/>
            <a:ext cx="445042" cy="67117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899592" y="2636912"/>
            <a:ext cx="50405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899592" y="5013176"/>
            <a:ext cx="504056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Traiter ou pas traiter ?</a:t>
            </a:r>
            <a:endParaRPr lang="fr-FR" dirty="0" smtClean="0"/>
          </a:p>
          <a:p>
            <a:r>
              <a:rPr lang="fr-FR" dirty="0" smtClean="0"/>
              <a:t>Lorsqu’une portion de code est susceptible de lever une exception, on peut :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Traiter l’exception :  </a:t>
            </a:r>
            <a:r>
              <a:rPr lang="fr-FR" b="1" dirty="0" err="1" smtClean="0">
                <a:solidFill>
                  <a:srgbClr val="1F497D"/>
                </a:solidFill>
              </a:rPr>
              <a:t>try</a:t>
            </a:r>
            <a:r>
              <a:rPr lang="fr-FR" b="1" dirty="0" smtClean="0">
                <a:solidFill>
                  <a:srgbClr val="1F497D"/>
                </a:solidFill>
              </a:rPr>
              <a:t> / catch</a:t>
            </a:r>
          </a:p>
          <a:p>
            <a:pPr lvl="2"/>
            <a:r>
              <a:rPr lang="fr-FR" dirty="0" smtClean="0"/>
              <a:t>Mais ça implique qu’on sait la traiter ! </a:t>
            </a:r>
          </a:p>
          <a:p>
            <a:pPr lvl="2"/>
            <a:r>
              <a:rPr lang="fr-FR" dirty="0" smtClean="0"/>
              <a:t>Comment récupérer l’application de cette situation ?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Botter en touche : laisser passer l’exception</a:t>
            </a:r>
          </a:p>
          <a:p>
            <a:pPr lvl="2"/>
            <a:r>
              <a:rPr lang="fr-FR" dirty="0" smtClean="0"/>
              <a:t>Si on ne sait pas traiter l’exception, on la laisse à l’appelant</a:t>
            </a:r>
          </a:p>
          <a:p>
            <a:pPr lvl="2"/>
            <a:r>
              <a:rPr lang="fr-FR" b="1" dirty="0" err="1" smtClean="0">
                <a:solidFill>
                  <a:srgbClr val="1F497D"/>
                </a:solidFill>
              </a:rPr>
              <a:t>throws</a:t>
            </a:r>
            <a:r>
              <a:rPr lang="fr-FR" b="1" dirty="0" smtClean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55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Mot-clé </a:t>
            </a:r>
            <a:r>
              <a:rPr lang="fr-FR" b="1" i="1" dirty="0" err="1">
                <a:solidFill>
                  <a:srgbClr val="1F497D"/>
                </a:solidFill>
              </a:rPr>
              <a:t>throws</a:t>
            </a:r>
            <a:endParaRPr lang="fr-FR" b="1" i="1" dirty="0">
              <a:solidFill>
                <a:srgbClr val="1F497D"/>
              </a:solidFill>
            </a:endParaRPr>
          </a:p>
          <a:p>
            <a:pPr lvl="1"/>
            <a:r>
              <a:rPr lang="fr-FR" b="1" dirty="0" err="1">
                <a:solidFill>
                  <a:srgbClr val="1F497D"/>
                </a:solidFill>
              </a:rPr>
              <a:t>throws</a:t>
            </a:r>
            <a:r>
              <a:rPr lang="fr-FR" dirty="0"/>
              <a:t> indique à l’appelant qu’une méthode peut soulever une </a:t>
            </a:r>
            <a:r>
              <a:rPr lang="fr-FR" dirty="0" smtClean="0"/>
              <a:t>certaine exception </a:t>
            </a:r>
          </a:p>
          <a:p>
            <a:pPr marL="548640" lvl="2" indent="0">
              <a:buNone/>
            </a:pPr>
            <a:r>
              <a:rPr lang="fr-FR" b="1" i="1" dirty="0" smtClean="0"/>
              <a:t>… </a:t>
            </a:r>
            <a:r>
              <a:rPr lang="fr-FR" b="1" i="1" dirty="0" err="1" smtClean="0"/>
              <a:t>methode</a:t>
            </a:r>
            <a:r>
              <a:rPr lang="fr-FR" b="1" i="1" dirty="0" smtClean="0"/>
              <a:t> () </a:t>
            </a:r>
            <a:r>
              <a:rPr lang="fr-FR" b="1" i="1" dirty="0" err="1" smtClean="0">
                <a:solidFill>
                  <a:srgbClr val="1F497D"/>
                </a:solidFill>
              </a:rPr>
              <a:t>throws</a:t>
            </a:r>
            <a:r>
              <a:rPr lang="fr-FR" b="1" i="1" dirty="0" smtClean="0"/>
              <a:t> </a:t>
            </a:r>
            <a:r>
              <a:rPr lang="fr-FR" b="1" i="1" dirty="0" err="1" smtClean="0"/>
              <a:t>XXXException</a:t>
            </a:r>
            <a:r>
              <a:rPr lang="fr-FR" b="1" i="1" dirty="0" smtClean="0"/>
              <a:t>, </a:t>
            </a:r>
            <a:r>
              <a:rPr lang="fr-FR" b="1" i="1" dirty="0" err="1" smtClean="0"/>
              <a:t>YYYException</a:t>
            </a:r>
            <a:r>
              <a:rPr lang="fr-FR" b="1" i="1" dirty="0" smtClean="0"/>
              <a:t> { … }</a:t>
            </a:r>
            <a:endParaRPr lang="fr-FR" b="1" i="1" dirty="0"/>
          </a:p>
          <a:p>
            <a:pPr lvl="1"/>
            <a:r>
              <a:rPr lang="fr-FR" dirty="0" smtClean="0"/>
              <a:t>L’appelant doit </a:t>
            </a:r>
            <a:r>
              <a:rPr lang="fr-FR" b="1" dirty="0" smtClean="0"/>
              <a:t>soit traiter </a:t>
            </a:r>
            <a:r>
              <a:rPr lang="fr-FR" dirty="0" smtClean="0"/>
              <a:t>l’exception, </a:t>
            </a:r>
            <a:r>
              <a:rPr lang="fr-FR" b="1" dirty="0" smtClean="0"/>
              <a:t>soit laisser passer</a:t>
            </a:r>
            <a:r>
              <a:rPr lang="fr-FR" dirty="0" smtClean="0"/>
              <a:t> à son tour</a:t>
            </a: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30/10/13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7544" y="4149080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public class </a:t>
            </a:r>
            <a:r>
              <a:rPr lang="fr-FR" sz="2000" dirty="0" err="1"/>
              <a:t>ExempleException</a:t>
            </a:r>
            <a:r>
              <a:rPr lang="fr-FR" sz="2000" dirty="0"/>
              <a:t> {</a:t>
            </a:r>
          </a:p>
          <a:p>
            <a:r>
              <a:rPr lang="fr-FR" sz="2000" dirty="0" smtClean="0"/>
              <a:t>…</a:t>
            </a:r>
          </a:p>
          <a:p>
            <a:r>
              <a:rPr lang="fr-FR" sz="2000" dirty="0" smtClean="0"/>
              <a:t>public </a:t>
            </a:r>
            <a:r>
              <a:rPr lang="fr-FR" sz="2000" dirty="0" err="1"/>
              <a:t>int</a:t>
            </a:r>
            <a:r>
              <a:rPr lang="fr-FR" sz="2000" dirty="0"/>
              <a:t> lecture(String </a:t>
            </a:r>
            <a:r>
              <a:rPr lang="fr-FR" sz="2000" dirty="0" err="1"/>
              <a:t>mesg</a:t>
            </a:r>
            <a:r>
              <a:rPr lang="fr-FR" sz="2000" dirty="0"/>
              <a:t>) </a:t>
            </a:r>
            <a:r>
              <a:rPr lang="fr-FR" sz="2000" b="1" dirty="0" err="1">
                <a:solidFill>
                  <a:srgbClr val="1F497D"/>
                </a:solidFill>
              </a:rPr>
              <a:t>throws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err="1">
                <a:solidFill>
                  <a:srgbClr val="1F497D"/>
                </a:solidFill>
              </a:rPr>
              <a:t>InputMismatchException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dirty="0"/>
              <a:t>{</a:t>
            </a:r>
          </a:p>
          <a:p>
            <a:r>
              <a:rPr lang="fr-FR" sz="2000" dirty="0"/>
              <a:t>       Scanner </a:t>
            </a:r>
            <a:r>
              <a:rPr lang="fr-FR" sz="2000" dirty="0" err="1"/>
              <a:t>sc</a:t>
            </a:r>
            <a:r>
              <a:rPr lang="fr-FR" sz="2000" dirty="0"/>
              <a:t> = new Scanner(</a:t>
            </a:r>
            <a:r>
              <a:rPr lang="fr-FR" sz="2000" dirty="0" err="1"/>
              <a:t>System.in</a:t>
            </a:r>
            <a:r>
              <a:rPr lang="fr-FR" sz="2000" dirty="0"/>
              <a:t>);</a:t>
            </a:r>
          </a:p>
          <a:p>
            <a:r>
              <a:rPr lang="fr-FR" sz="2000" dirty="0"/>
              <a:t>       </a:t>
            </a:r>
            <a:r>
              <a:rPr lang="fr-FR" sz="2000" dirty="0" err="1"/>
              <a:t>System.out.print</a:t>
            </a:r>
            <a:r>
              <a:rPr lang="fr-FR" sz="2000" dirty="0"/>
              <a:t>(</a:t>
            </a:r>
            <a:r>
              <a:rPr lang="fr-FR" sz="2000" dirty="0" err="1"/>
              <a:t>mesg</a:t>
            </a:r>
            <a:r>
              <a:rPr lang="fr-FR" sz="2000" dirty="0"/>
              <a:t>);</a:t>
            </a:r>
          </a:p>
          <a:p>
            <a:r>
              <a:rPr lang="fr-FR" sz="2000" dirty="0"/>
              <a:t>       return </a:t>
            </a:r>
            <a:r>
              <a:rPr lang="fr-FR" sz="2000" dirty="0" err="1"/>
              <a:t>sc.nextInt</a:t>
            </a:r>
            <a:r>
              <a:rPr lang="fr-FR" sz="2000" dirty="0"/>
              <a:t>();</a:t>
            </a:r>
          </a:p>
          <a:p>
            <a:r>
              <a:rPr lang="fr-FR" sz="2000" dirty="0"/>
              <a:t>   } </a:t>
            </a:r>
            <a:endParaRPr lang="fr-FR" sz="2000" dirty="0" smtClean="0"/>
          </a:p>
          <a:p>
            <a:r>
              <a:rPr lang="fr-FR" sz="2000" dirty="0" smtClean="0"/>
              <a:t>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6225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Robustesse : </a:t>
            </a:r>
            <a:br>
              <a:rPr lang="fr-FR" dirty="0" smtClean="0"/>
            </a:br>
            <a:r>
              <a:rPr lang="fr-FR" dirty="0" smtClean="0"/>
              <a:t>traitement d’exceptions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17646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1F497D"/>
                </a:solidFill>
              </a:rPr>
              <a:t>Lever une exception</a:t>
            </a:r>
          </a:p>
          <a:p>
            <a:pPr lvl="1"/>
            <a:r>
              <a:rPr lang="fr-FR" sz="2000" dirty="0" smtClean="0"/>
              <a:t>Un programme peut lui-même </a:t>
            </a:r>
            <a:r>
              <a:rPr lang="fr-FR" sz="2000" b="1" dirty="0" smtClean="0"/>
              <a:t>détecter un problème </a:t>
            </a:r>
            <a:r>
              <a:rPr lang="fr-FR" sz="2000" dirty="0" smtClean="0"/>
              <a:t>et </a:t>
            </a:r>
            <a:r>
              <a:rPr lang="fr-FR" sz="2000" b="1" dirty="0" smtClean="0"/>
              <a:t>lever une exception </a:t>
            </a:r>
          </a:p>
          <a:p>
            <a:pPr lvl="2"/>
            <a:r>
              <a:rPr lang="fr-FR" sz="1800" dirty="0" smtClean="0"/>
              <a:t>Mot-clé </a:t>
            </a:r>
            <a:r>
              <a:rPr lang="fr-FR" sz="1800" b="1" dirty="0" err="1" smtClean="0">
                <a:solidFill>
                  <a:schemeClr val="tx2"/>
                </a:solidFill>
              </a:rPr>
              <a:t>throw</a:t>
            </a:r>
            <a:r>
              <a:rPr lang="fr-FR" sz="1800" dirty="0"/>
              <a:t> </a:t>
            </a:r>
            <a:r>
              <a:rPr lang="fr-FR" sz="1800" dirty="0" smtClean="0"/>
              <a:t>(sans « s »)</a:t>
            </a:r>
          </a:p>
          <a:p>
            <a:pPr lvl="1"/>
            <a:r>
              <a:rPr lang="fr-FR" sz="2000" dirty="0" smtClean="0"/>
              <a:t>Une </a:t>
            </a:r>
            <a:r>
              <a:rPr lang="fr-FR" sz="2000" b="1" dirty="0" smtClean="0"/>
              <a:t>exception</a:t>
            </a:r>
            <a:r>
              <a:rPr lang="fr-FR" sz="2000" dirty="0" smtClean="0"/>
              <a:t> est un objet d’une </a:t>
            </a:r>
            <a:r>
              <a:rPr lang="fr-FR" sz="2000" b="1" dirty="0" smtClean="0"/>
              <a:t>sous-classe d’Exception</a:t>
            </a:r>
          </a:p>
          <a:p>
            <a:pPr lvl="2"/>
            <a:r>
              <a:rPr lang="fr-FR" sz="1800" b="1" dirty="0" smtClean="0"/>
              <a:t>Lever une exception = créer objet Exception + </a:t>
            </a:r>
            <a:r>
              <a:rPr lang="fr-FR" sz="1800" b="1" dirty="0" err="1" smtClean="0"/>
              <a:t>throw</a:t>
            </a:r>
            <a:r>
              <a:rPr lang="fr-FR" sz="1800" b="1" dirty="0" smtClean="0"/>
              <a:t> objet</a:t>
            </a:r>
          </a:p>
          <a:p>
            <a:pPr marL="548640" lvl="2" indent="0" algn="ctr">
              <a:buNone/>
            </a:pPr>
            <a:r>
              <a:rPr lang="fr-FR" b="1" dirty="0" err="1" smtClean="0">
                <a:solidFill>
                  <a:srgbClr val="1F497D"/>
                </a:solidFill>
              </a:rPr>
              <a:t>throw</a:t>
            </a:r>
            <a:r>
              <a:rPr lang="fr-FR" b="1" dirty="0" smtClean="0">
                <a:solidFill>
                  <a:srgbClr val="1F497D"/>
                </a:solidFill>
              </a:rPr>
              <a:t> new </a:t>
            </a:r>
            <a:r>
              <a:rPr lang="fr-FR" b="1" dirty="0" err="1" smtClean="0">
                <a:solidFill>
                  <a:srgbClr val="1F497D"/>
                </a:solidFill>
              </a:rPr>
              <a:t>XXXException</a:t>
            </a:r>
            <a:r>
              <a:rPr lang="fr-FR" b="1" dirty="0" smtClean="0">
                <a:solidFill>
                  <a:srgbClr val="1F497D"/>
                </a:solidFill>
              </a:rPr>
              <a:t>()</a:t>
            </a:r>
          </a:p>
          <a:p>
            <a:pPr lvl="1"/>
            <a:r>
              <a:rPr lang="fr-FR" sz="2000" i="1" dirty="0" smtClean="0"/>
              <a:t>Ex. tableau d’entier : Quoi faire si la position voulue est vide ? </a:t>
            </a:r>
          </a:p>
          <a:p>
            <a:pPr lvl="2"/>
            <a:endParaRPr lang="fr-FR" sz="1800" i="1" dirty="0" smtClean="0"/>
          </a:p>
          <a:p>
            <a:pPr lvl="1"/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67544" y="4505052"/>
            <a:ext cx="835292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65760"/>
            <a:r>
              <a:rPr lang="fr-FR" b="1" dirty="0"/>
              <a:t>public class </a:t>
            </a:r>
            <a:r>
              <a:rPr lang="fr-FR" b="1" dirty="0" err="1"/>
              <a:t>TableauEntier</a:t>
            </a:r>
            <a:r>
              <a:rPr lang="fr-FR" b="1" dirty="0"/>
              <a:t> { …</a:t>
            </a:r>
          </a:p>
          <a:p>
            <a:pPr indent="-365760"/>
            <a:r>
              <a:rPr lang="fr-FR" b="1" dirty="0"/>
              <a:t>    public </a:t>
            </a:r>
            <a:r>
              <a:rPr lang="fr-FR" b="1" dirty="0" err="1"/>
              <a:t>int</a:t>
            </a:r>
            <a:r>
              <a:rPr lang="fr-FR" b="1" dirty="0"/>
              <a:t> </a:t>
            </a:r>
            <a:r>
              <a:rPr lang="fr-FR" b="1" dirty="0" err="1"/>
              <a:t>recuperer</a:t>
            </a:r>
            <a:r>
              <a:rPr lang="fr-FR" b="1" dirty="0"/>
              <a:t>(</a:t>
            </a:r>
            <a:r>
              <a:rPr lang="fr-FR" b="1" dirty="0" err="1"/>
              <a:t>int</a:t>
            </a:r>
            <a:r>
              <a:rPr lang="fr-FR" b="1" dirty="0"/>
              <a:t> pos) </a:t>
            </a:r>
            <a:r>
              <a:rPr lang="fr-FR" b="1" dirty="0" err="1">
                <a:solidFill>
                  <a:srgbClr val="1F497D"/>
                </a:solidFill>
              </a:rPr>
              <a:t>throws</a:t>
            </a:r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IndexOutOfBoundsException</a:t>
            </a:r>
            <a:r>
              <a:rPr lang="fr-FR" b="1" dirty="0" smtClean="0">
                <a:solidFill>
                  <a:srgbClr val="1F497D"/>
                </a:solidFill>
              </a:rPr>
              <a:t> </a:t>
            </a:r>
            <a:r>
              <a:rPr lang="fr-FR" b="1" dirty="0" smtClean="0"/>
              <a:t>{</a:t>
            </a:r>
            <a:endParaRPr lang="fr-FR" b="1" dirty="0"/>
          </a:p>
          <a:p>
            <a:pPr indent="-365760"/>
            <a:r>
              <a:rPr lang="fr-FR" dirty="0"/>
              <a:t>          if (pos &gt;= 0 &amp;&amp; pos &lt; taille &amp;&amp; </a:t>
            </a:r>
            <a:r>
              <a:rPr lang="fr-FR" dirty="0" err="1"/>
              <a:t>etat</a:t>
            </a:r>
            <a:r>
              <a:rPr lang="fr-FR" dirty="0"/>
              <a:t>[pos])  { … }</a:t>
            </a:r>
          </a:p>
          <a:p>
            <a:pPr indent="-365760"/>
            <a:r>
              <a:rPr lang="fr-FR" dirty="0"/>
              <a:t>          </a:t>
            </a:r>
            <a:r>
              <a:rPr lang="fr-FR" dirty="0" err="1"/>
              <a:t>else</a:t>
            </a:r>
            <a:r>
              <a:rPr lang="fr-FR" dirty="0"/>
              <a:t> </a:t>
            </a:r>
            <a:r>
              <a:rPr lang="fr-FR" dirty="0" smtClean="0"/>
              <a:t>{</a:t>
            </a:r>
          </a:p>
          <a:p>
            <a:pPr indent="-365760"/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smtClean="0">
                <a:solidFill>
                  <a:srgbClr val="1F497D"/>
                </a:solidFill>
              </a:rPr>
              <a:t>                </a:t>
            </a:r>
            <a:r>
              <a:rPr lang="fr-FR" b="1" dirty="0" err="1" smtClean="0">
                <a:solidFill>
                  <a:srgbClr val="1F497D"/>
                </a:solidFill>
              </a:rPr>
              <a:t>throw</a:t>
            </a:r>
            <a:r>
              <a:rPr lang="fr-FR" b="1" dirty="0" smtClean="0">
                <a:solidFill>
                  <a:srgbClr val="1F497D"/>
                </a:solidFill>
              </a:rPr>
              <a:t> </a:t>
            </a:r>
            <a:r>
              <a:rPr lang="fr-FR" b="1" dirty="0"/>
              <a:t>new </a:t>
            </a:r>
            <a:r>
              <a:rPr lang="fr-FR" b="1" dirty="0" err="1"/>
              <a:t>I</a:t>
            </a:r>
            <a:r>
              <a:rPr lang="fr-FR" b="1" dirty="0" err="1">
                <a:solidFill>
                  <a:srgbClr val="1F497D"/>
                </a:solidFill>
              </a:rPr>
              <a:t>ndexOutOfBoundsException</a:t>
            </a:r>
            <a:r>
              <a:rPr lang="fr-FR" b="1" dirty="0"/>
              <a:t>("Position " + </a:t>
            </a:r>
            <a:r>
              <a:rPr lang="fr-FR" b="1" dirty="0" smtClean="0"/>
              <a:t>pos +</a:t>
            </a:r>
            <a:endParaRPr lang="fr-FR" b="1" dirty="0"/>
          </a:p>
          <a:p>
            <a:pPr indent="-365760"/>
            <a:r>
              <a:rPr lang="fr-FR" b="1" dirty="0"/>
              <a:t>                    </a:t>
            </a:r>
            <a:r>
              <a:rPr lang="fr-FR" b="1" dirty="0" smtClean="0"/>
              <a:t>       </a:t>
            </a:r>
            <a:r>
              <a:rPr lang="fr-FR" b="1" dirty="0"/>
              <a:t>" invalide ou inoccupée");</a:t>
            </a:r>
          </a:p>
          <a:p>
            <a:pPr indent="-365760"/>
            <a:r>
              <a:rPr lang="fr-FR" dirty="0"/>
              <a:t>          }</a:t>
            </a:r>
          </a:p>
          <a:p>
            <a:pPr indent="-365760"/>
            <a:r>
              <a:rPr lang="fr-FR" dirty="0"/>
              <a:t>    … </a:t>
            </a:r>
          </a:p>
        </p:txBody>
      </p:sp>
    </p:spTree>
    <p:extLst>
      <p:ext uri="{BB962C8B-B14F-4D97-AF65-F5344CB8AC3E}">
        <p14:creationId xmlns:p14="http://schemas.microsoft.com/office/powerpoint/2010/main" val="137119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564904"/>
            <a:ext cx="6667500" cy="4165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Lever une exception</a:t>
            </a:r>
          </a:p>
          <a:p>
            <a:pPr lvl="1"/>
            <a:r>
              <a:rPr lang="fr-FR" dirty="0" smtClean="0"/>
              <a:t>Il faut </a:t>
            </a:r>
            <a:r>
              <a:rPr lang="fr-FR" b="1" dirty="0" smtClean="0"/>
              <a:t>trouver l’exception </a:t>
            </a:r>
            <a:r>
              <a:rPr lang="fr-FR" dirty="0" smtClean="0"/>
              <a:t>qui correspond au mieux au problème</a:t>
            </a:r>
          </a:p>
          <a:p>
            <a:pPr lvl="1"/>
            <a:r>
              <a:rPr lang="fr-FR" dirty="0" smtClean="0"/>
              <a:t>On peut aussi </a:t>
            </a:r>
            <a:r>
              <a:rPr lang="fr-FR" b="1" dirty="0" smtClean="0"/>
              <a:t>créer sa propre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classe d’exceptions</a:t>
            </a:r>
          </a:p>
          <a:p>
            <a:pPr lvl="2"/>
            <a:r>
              <a:rPr lang="fr-FR" b="1" dirty="0" smtClean="0"/>
              <a:t>Nouvelle classe </a:t>
            </a:r>
            <a:r>
              <a:rPr lang="fr-FR" dirty="0" smtClean="0"/>
              <a:t>qui </a:t>
            </a:r>
            <a:br>
              <a:rPr lang="fr-FR" dirty="0" smtClean="0"/>
            </a:br>
            <a:r>
              <a:rPr lang="fr-FR" dirty="0" smtClean="0"/>
              <a:t>étend la classe </a:t>
            </a:r>
            <a:br>
              <a:rPr lang="fr-FR" dirty="0" smtClean="0"/>
            </a:br>
            <a:r>
              <a:rPr lang="fr-FR" b="1" dirty="0" smtClean="0"/>
              <a:t>Exception</a:t>
            </a:r>
            <a:r>
              <a:rPr lang="fr-FR" dirty="0" smtClean="0"/>
              <a:t> (ou une </a:t>
            </a:r>
            <a:br>
              <a:rPr lang="fr-FR" dirty="0" smtClean="0"/>
            </a:br>
            <a:r>
              <a:rPr lang="fr-FR" dirty="0" smtClean="0"/>
              <a:t>sous-classe)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5805264"/>
            <a:ext cx="20162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Hiérarchie Exception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508104" y="4581128"/>
            <a:ext cx="2592288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i="1" dirty="0" smtClean="0"/>
              <a:t>Toujours dû à un erreur de programmation</a:t>
            </a:r>
            <a:endParaRPr lang="fr-FR" i="1" dirty="0"/>
          </a:p>
        </p:txBody>
      </p:sp>
      <p:cxnSp>
        <p:nvCxnSpPr>
          <p:cNvPr id="11" name="Connecteur en arc 10"/>
          <p:cNvCxnSpPr>
            <a:stCxn id="9" idx="1"/>
          </p:cNvCxnSpPr>
          <p:nvPr/>
        </p:nvCxnSpPr>
        <p:spPr>
          <a:xfrm rot="10800000">
            <a:off x="5292080" y="4437113"/>
            <a:ext cx="216024" cy="421015"/>
          </a:xfrm>
          <a:prstGeom prst="curvedConnector2">
            <a:avLst/>
          </a:prstGeom>
          <a:ln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/>
          <p:nvPr/>
        </p:nvCxnSpPr>
        <p:spPr>
          <a:xfrm rot="5400000">
            <a:off x="6948264" y="3429000"/>
            <a:ext cx="576064" cy="432048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028656" y="2852936"/>
            <a:ext cx="2079848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i="1" dirty="0" smtClean="0"/>
              <a:t>Dues à des facteurs extérieurs </a:t>
            </a:r>
            <a:endParaRPr lang="fr-FR" i="1" dirty="0"/>
          </a:p>
        </p:txBody>
      </p:sp>
      <p:cxnSp>
        <p:nvCxnSpPr>
          <p:cNvPr id="19" name="Connecteur en arc 18"/>
          <p:cNvCxnSpPr>
            <a:stCxn id="18" idx="2"/>
          </p:cNvCxnSpPr>
          <p:nvPr/>
        </p:nvCxnSpPr>
        <p:spPr>
          <a:xfrm rot="5400000">
            <a:off x="7749417" y="3541885"/>
            <a:ext cx="454114" cy="184212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6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132856"/>
            <a:ext cx="6361387" cy="19009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507288" cy="4876800"/>
          </a:xfrm>
        </p:spPr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C</a:t>
            </a:r>
            <a:r>
              <a:rPr lang="fr-FR" b="1" dirty="0" smtClean="0">
                <a:solidFill>
                  <a:srgbClr val="1F497D"/>
                </a:solidFill>
              </a:rPr>
              <a:t>réation d’une nouvelle exception</a:t>
            </a:r>
          </a:p>
          <a:p>
            <a:pPr marL="2514600" lvl="1" indent="-182563"/>
            <a:r>
              <a:rPr lang="fr-FR" b="1" dirty="0" smtClean="0"/>
              <a:t>Exemple Factoriel négatif </a:t>
            </a:r>
            <a:r>
              <a:rPr lang="fr-FR" dirty="0" smtClean="0"/>
              <a:t>: il n’existe pas de factoriel pour i &lt; 0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291" y="4176464"/>
            <a:ext cx="8371149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Robustesse : </a:t>
            </a:r>
            <a:br>
              <a:rPr lang="fr-FR" dirty="0"/>
            </a:br>
            <a:r>
              <a:rPr lang="fr-FR" dirty="0"/>
              <a:t>traitement d’exceptions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Nouvelle exception : </a:t>
            </a:r>
            <a:r>
              <a:rPr lang="fr-FR" sz="2400" b="1" dirty="0" err="1" smtClean="0">
                <a:solidFill>
                  <a:srgbClr val="1F497D"/>
                </a:solidFill>
              </a:rPr>
              <a:t>NegativeFactorialException</a:t>
            </a:r>
            <a:endParaRPr lang="fr-FR" sz="2400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204864"/>
            <a:ext cx="8460070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567" y="4832052"/>
            <a:ext cx="6565849" cy="190931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668344" y="4509120"/>
            <a:ext cx="108012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04248" y="3140968"/>
            <a:ext cx="132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1F497D"/>
                </a:solidFill>
              </a:rPr>
              <a:t> </a:t>
            </a:r>
            <a:r>
              <a:rPr lang="fr-FR" sz="2000" b="1" i="1" dirty="0" err="1" smtClean="0">
                <a:solidFill>
                  <a:srgbClr val="1F497D"/>
                </a:solidFill>
              </a:rPr>
              <a:t>throw</a:t>
            </a:r>
            <a:r>
              <a:rPr lang="fr-FR" sz="2000" b="1" i="1" dirty="0" smtClean="0">
                <a:solidFill>
                  <a:srgbClr val="1F497D"/>
                </a:solidFill>
              </a:rPr>
              <a:t> …</a:t>
            </a:r>
            <a:endParaRPr lang="fr-FR" sz="2000" b="1" i="1" dirty="0">
              <a:solidFill>
                <a:srgbClr val="1F497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3568" y="5445224"/>
            <a:ext cx="156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1F497D"/>
                </a:solidFill>
              </a:rPr>
              <a:t>  </a:t>
            </a:r>
            <a:r>
              <a:rPr lang="fr-FR" sz="2000" b="1" i="1" dirty="0" err="1" smtClean="0">
                <a:solidFill>
                  <a:srgbClr val="1F497D"/>
                </a:solidFill>
              </a:rPr>
              <a:t>try</a:t>
            </a:r>
            <a:r>
              <a:rPr lang="fr-FR" sz="2000" b="1" i="1" dirty="0" smtClean="0">
                <a:solidFill>
                  <a:srgbClr val="1F497D"/>
                </a:solidFill>
              </a:rPr>
              <a:t> …</a:t>
            </a:r>
          </a:p>
          <a:p>
            <a:r>
              <a:rPr lang="fr-FR" sz="2000" b="1" i="1" dirty="0">
                <a:solidFill>
                  <a:srgbClr val="1F497D"/>
                </a:solidFill>
              </a:rPr>
              <a:t> </a:t>
            </a:r>
            <a:r>
              <a:rPr lang="fr-FR" sz="2000" b="1" i="1" dirty="0" smtClean="0">
                <a:solidFill>
                  <a:srgbClr val="1F497D"/>
                </a:solidFill>
              </a:rPr>
              <a:t>   catch …</a:t>
            </a:r>
            <a:endParaRPr lang="fr-FR" sz="2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4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3" y="2996952"/>
            <a:ext cx="5600541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Robustesse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76800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Définition</a:t>
            </a:r>
          </a:p>
          <a:p>
            <a:pPr lvl="1"/>
            <a:r>
              <a:rPr lang="fr-FR" dirty="0" smtClean="0"/>
              <a:t>Capacité d’un programme à bien fonctionner</a:t>
            </a:r>
          </a:p>
          <a:p>
            <a:pPr lvl="1"/>
            <a:r>
              <a:rPr lang="fr-FR" dirty="0" smtClean="0"/>
              <a:t>Sans bugs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204864"/>
            <a:ext cx="493118" cy="452638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228184" y="4581128"/>
            <a:ext cx="252028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dirty="0" smtClean="0"/>
              <a:t>Quel est le problème ?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6156176" y="4437112"/>
            <a:ext cx="2880320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 smtClean="0"/>
              <a:t>On peut emprunter </a:t>
            </a:r>
            <a:r>
              <a:rPr lang="fr-FR" sz="2200" b="1" dirty="0" smtClean="0"/>
              <a:t>plusieurs ouvrages </a:t>
            </a:r>
            <a:r>
              <a:rPr lang="fr-FR" sz="2200" dirty="0" smtClean="0"/>
              <a:t>!! </a:t>
            </a:r>
          </a:p>
          <a:p>
            <a:pPr algn="ctr"/>
            <a:r>
              <a:rPr lang="fr-FR" sz="2200" dirty="0" smtClean="0"/>
              <a:t>(et on ne sait </a:t>
            </a:r>
            <a:r>
              <a:rPr lang="fr-FR" sz="2200" dirty="0" err="1" smtClean="0"/>
              <a:t>tjs</a:t>
            </a:r>
            <a:r>
              <a:rPr lang="fr-FR" sz="2200" dirty="0" smtClean="0"/>
              <a:t> pas lesquels)</a:t>
            </a:r>
            <a:endParaRPr lang="fr-FR" sz="2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068960"/>
            <a:ext cx="5879943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5652120" y="2348880"/>
            <a:ext cx="3312368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2400" b="1" dirty="0" smtClean="0"/>
              <a:t>Exemple</a:t>
            </a:r>
            <a:endParaRPr lang="fr-FR" sz="2000" b="1" dirty="0" smtClean="0"/>
          </a:p>
          <a:p>
            <a:pPr algn="ctr"/>
            <a:r>
              <a:rPr lang="fr-FR" sz="2000" dirty="0" smtClean="0"/>
              <a:t>Un lecteur ne peut emprunter qu’un ouvrage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457200">
              <a:buFont typeface="+mj-lt"/>
              <a:buAutoNum type="arabicParenR"/>
            </a:pPr>
            <a:r>
              <a:rPr lang="fr-FR" dirty="0"/>
              <a:t>Cay S. </a:t>
            </a:r>
            <a:r>
              <a:rPr lang="fr-FR" dirty="0" err="1"/>
              <a:t>Horstmann</a:t>
            </a:r>
            <a:r>
              <a:rPr lang="fr-FR" dirty="0"/>
              <a:t>, Gary </a:t>
            </a:r>
            <a:r>
              <a:rPr lang="fr-FR" dirty="0" err="1"/>
              <a:t>Cornell</a:t>
            </a:r>
            <a:r>
              <a:rPr lang="fr-FR" dirty="0"/>
              <a:t>, «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fr-FR" dirty="0"/>
              <a:t>Au cœur de Java », Volume I – Notions Fondamentales, Pearson </a:t>
            </a:r>
            <a:r>
              <a:rPr lang="fr-FR" dirty="0" smtClean="0"/>
              <a:t>Education</a:t>
            </a:r>
          </a:p>
          <a:p>
            <a:pPr marL="731520" lvl="1" indent="-457200">
              <a:buFont typeface="+mj-lt"/>
              <a:buAutoNum type="arabicParenR"/>
            </a:pPr>
            <a:r>
              <a:rPr lang="fr-FR" dirty="0"/>
              <a:t>Oracle, « Code Conventions for the Java </a:t>
            </a:r>
            <a:r>
              <a:rPr lang="fr-FR" dirty="0" err="1"/>
              <a:t>Programming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 </a:t>
            </a:r>
            <a:r>
              <a:rPr lang="fr-FR" dirty="0" smtClean="0"/>
              <a:t>», </a:t>
            </a:r>
            <a:r>
              <a:rPr lang="fr-FR" dirty="0">
                <a:hlinkClick r:id="rId2"/>
              </a:rPr>
              <a:t>http://www.oracle.com/technetwork/java/codeconv-138413.</a:t>
            </a:r>
            <a:r>
              <a:rPr lang="fr-FR" dirty="0" smtClean="0">
                <a:hlinkClick r:id="rId2"/>
              </a:rPr>
              <a:t>html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27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Robustesse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5069160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Comment éviter les bugs ?</a:t>
            </a:r>
          </a:p>
          <a:p>
            <a:pPr lvl="1"/>
            <a:r>
              <a:rPr lang="fr-FR" dirty="0" smtClean="0"/>
              <a:t>Bien </a:t>
            </a:r>
            <a:r>
              <a:rPr lang="fr-FR" b="1" dirty="0" smtClean="0"/>
              <a:t>identifier</a:t>
            </a:r>
            <a:r>
              <a:rPr lang="fr-FR" dirty="0" smtClean="0"/>
              <a:t> les </a:t>
            </a:r>
            <a:r>
              <a:rPr lang="fr-FR" b="1" dirty="0" smtClean="0"/>
              <a:t>conditions</a:t>
            </a:r>
            <a:r>
              <a:rPr lang="fr-FR" dirty="0" smtClean="0"/>
              <a:t> d’application</a:t>
            </a:r>
          </a:p>
          <a:p>
            <a:pPr lvl="1"/>
            <a:r>
              <a:rPr lang="fr-FR" dirty="0" smtClean="0"/>
              <a:t>Considérer </a:t>
            </a:r>
            <a:r>
              <a:rPr lang="fr-FR" b="1" dirty="0" smtClean="0"/>
              <a:t>toutes</a:t>
            </a:r>
            <a:r>
              <a:rPr lang="fr-FR" dirty="0" smtClean="0"/>
              <a:t> les </a:t>
            </a:r>
            <a:r>
              <a:rPr lang="fr-FR" b="1" dirty="0" smtClean="0"/>
              <a:t>possibilités</a:t>
            </a:r>
          </a:p>
          <a:p>
            <a:pPr lvl="1"/>
            <a:r>
              <a:rPr lang="fr-FR" dirty="0" smtClean="0"/>
              <a:t>Appliquer toujours la </a:t>
            </a:r>
            <a:r>
              <a:rPr lang="fr-FR" b="1" dirty="0" smtClean="0"/>
              <a:t>stratégie</a:t>
            </a:r>
            <a:r>
              <a:rPr lang="fr-FR" dirty="0" smtClean="0"/>
              <a:t> de la </a:t>
            </a:r>
            <a:r>
              <a:rPr lang="fr-FR" b="1" dirty="0" smtClean="0"/>
              <a:t>prévention</a:t>
            </a:r>
          </a:p>
          <a:p>
            <a:r>
              <a:rPr lang="fr-FR" b="1" dirty="0" smtClean="0">
                <a:solidFill>
                  <a:srgbClr val="1F497D"/>
                </a:solidFill>
              </a:rPr>
              <a:t>En cas d’obstacle à l’exécution d’une méthode </a:t>
            </a:r>
          </a:p>
          <a:p>
            <a:pPr lvl="1"/>
            <a:r>
              <a:rPr lang="fr-FR" dirty="0" smtClean="0"/>
              <a:t>Bien </a:t>
            </a:r>
            <a:r>
              <a:rPr lang="fr-FR" b="1" dirty="0" smtClean="0"/>
              <a:t>identifier</a:t>
            </a:r>
            <a:r>
              <a:rPr lang="fr-FR" dirty="0" smtClean="0"/>
              <a:t> le </a:t>
            </a:r>
            <a:r>
              <a:rPr lang="fr-FR" b="1" dirty="0" smtClean="0"/>
              <a:t>problème</a:t>
            </a:r>
          </a:p>
          <a:p>
            <a:pPr lvl="1"/>
            <a:r>
              <a:rPr lang="fr-FR" dirty="0" smtClean="0"/>
              <a:t>Identifier les possibles </a:t>
            </a:r>
            <a:r>
              <a:rPr lang="fr-FR" b="1" dirty="0" smtClean="0"/>
              <a:t>exceptions</a:t>
            </a:r>
          </a:p>
          <a:p>
            <a:pPr lvl="2"/>
            <a:r>
              <a:rPr lang="fr-FR" b="1" dirty="0" smtClean="0"/>
              <a:t>Traiter</a:t>
            </a:r>
            <a:r>
              <a:rPr lang="fr-FR" dirty="0" smtClean="0"/>
              <a:t> ou </a:t>
            </a:r>
            <a:r>
              <a:rPr lang="fr-FR" b="1" dirty="0" smtClean="0"/>
              <a:t>contourner</a:t>
            </a:r>
            <a:r>
              <a:rPr lang="fr-FR" dirty="0" smtClean="0"/>
              <a:t> le problème ?</a:t>
            </a:r>
          </a:p>
          <a:p>
            <a:pPr lvl="1"/>
            <a:r>
              <a:rPr lang="fr-FR" b="1" dirty="0" smtClean="0"/>
              <a:t>Exemples</a:t>
            </a:r>
            <a:r>
              <a:rPr lang="fr-FR" dirty="0" smtClean="0"/>
              <a:t> : </a:t>
            </a:r>
          </a:p>
          <a:p>
            <a:pPr lvl="2"/>
            <a:r>
              <a:rPr lang="fr-FR" dirty="0" smtClean="0"/>
              <a:t>Dans une table associative, que faire lorsqu’on demande un élément inexistant (</a:t>
            </a:r>
            <a:r>
              <a:rPr lang="fr-FR" dirty="0" err="1" smtClean="0"/>
              <a:t>Map.get</a:t>
            </a:r>
            <a:r>
              <a:rPr lang="fr-FR" dirty="0" smtClean="0"/>
              <a:t>) ?</a:t>
            </a:r>
          </a:p>
          <a:p>
            <a:pPr lvl="2"/>
            <a:r>
              <a:rPr lang="fr-FR" dirty="0" smtClean="0"/>
              <a:t>Dans la lecture des données, que faire si la donnée ne correspond pas au type de donnée nécessaire ?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8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Robustesse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Stratégies pour </a:t>
            </a:r>
            <a:r>
              <a:rPr lang="fr-FR" b="1" dirty="0" smtClean="0">
                <a:solidFill>
                  <a:srgbClr val="1F497D"/>
                </a:solidFill>
              </a:rPr>
              <a:t>améliorer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la robustesse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5536" y="2924944"/>
            <a:ext cx="288032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/>
              <a:t>Bien documenter le code et ses limitations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0954" y="4437112"/>
            <a:ext cx="33052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/>
              <a:t>Traiter les exceptions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6434" y="3294276"/>
            <a:ext cx="24160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/>
              <a:t>Prévoir de tests </a:t>
            </a:r>
          </a:p>
        </p:txBody>
      </p:sp>
      <p:cxnSp>
        <p:nvCxnSpPr>
          <p:cNvPr id="11" name="Connecteur droit avec flèche 10"/>
          <p:cNvCxnSpPr>
            <a:endCxn id="7" idx="0"/>
          </p:cNvCxnSpPr>
          <p:nvPr/>
        </p:nvCxnSpPr>
        <p:spPr>
          <a:xfrm flipH="1">
            <a:off x="1835696" y="2060848"/>
            <a:ext cx="23042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8" idx="0"/>
          </p:cNvCxnSpPr>
          <p:nvPr/>
        </p:nvCxnSpPr>
        <p:spPr>
          <a:xfrm>
            <a:off x="4139952" y="2060848"/>
            <a:ext cx="723633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9" idx="0"/>
          </p:cNvCxnSpPr>
          <p:nvPr/>
        </p:nvCxnSpPr>
        <p:spPr>
          <a:xfrm>
            <a:off x="4139952" y="2060848"/>
            <a:ext cx="3544505" cy="1233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63214" y="4941168"/>
            <a:ext cx="1744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/>
              <a:t>Javadoc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Conventions </a:t>
            </a:r>
            <a:endParaRPr lang="fr-FR" sz="2000" b="1" dirty="0"/>
          </a:p>
        </p:txBody>
      </p:sp>
      <p:cxnSp>
        <p:nvCxnSpPr>
          <p:cNvPr id="20" name="Connecteur droit avec flèche 19"/>
          <p:cNvCxnSpPr>
            <a:stCxn id="7" idx="2"/>
            <a:endCxn id="18" idx="0"/>
          </p:cNvCxnSpPr>
          <p:nvPr/>
        </p:nvCxnSpPr>
        <p:spPr>
          <a:xfrm>
            <a:off x="1835696" y="4125272"/>
            <a:ext cx="0" cy="815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314461" y="5733256"/>
            <a:ext cx="3098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Gestion des exceptions</a:t>
            </a:r>
            <a:endParaRPr lang="fr-FR" sz="2000" b="1" dirty="0"/>
          </a:p>
        </p:txBody>
      </p:sp>
      <p:cxnSp>
        <p:nvCxnSpPr>
          <p:cNvPr id="24" name="Connecteur droit avec flèche 23"/>
          <p:cNvCxnSpPr>
            <a:stCxn id="8" idx="2"/>
            <a:endCxn id="22" idx="0"/>
          </p:cNvCxnSpPr>
          <p:nvPr/>
        </p:nvCxnSpPr>
        <p:spPr>
          <a:xfrm>
            <a:off x="4863585" y="4898777"/>
            <a:ext cx="1" cy="834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750986" y="4365104"/>
            <a:ext cx="186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Tests unitaires </a:t>
            </a:r>
            <a:br>
              <a:rPr lang="fr-FR" sz="2000" b="1" dirty="0" smtClean="0"/>
            </a:br>
            <a:r>
              <a:rPr lang="fr-FR" sz="2000" b="1" dirty="0" smtClean="0"/>
              <a:t>avec </a:t>
            </a:r>
            <a:r>
              <a:rPr lang="fr-FR" sz="2000" b="1" dirty="0" err="1" smtClean="0"/>
              <a:t>Junit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cxnSp>
        <p:nvCxnSpPr>
          <p:cNvPr id="29" name="Connecteur droit avec flèche 28"/>
          <p:cNvCxnSpPr>
            <a:stCxn id="9" idx="2"/>
            <a:endCxn id="25" idx="0"/>
          </p:cNvCxnSpPr>
          <p:nvPr/>
        </p:nvCxnSpPr>
        <p:spPr>
          <a:xfrm>
            <a:off x="7684457" y="3755941"/>
            <a:ext cx="1" cy="609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8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Robustesse : documentation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Bien documenter le code et ses limitations</a:t>
            </a:r>
          </a:p>
          <a:p>
            <a:pPr lvl="1"/>
            <a:r>
              <a:rPr lang="fr-FR" b="1" dirty="0" smtClean="0"/>
              <a:t>Niveaux de documentation</a:t>
            </a:r>
          </a:p>
          <a:p>
            <a:pPr lvl="2"/>
            <a:r>
              <a:rPr lang="fr-FR" b="1" dirty="0" smtClean="0"/>
              <a:t>Interne</a:t>
            </a:r>
            <a:r>
              <a:rPr lang="fr-FR" dirty="0" smtClean="0"/>
              <a:t> : vision boîte blanche (fournisseur)</a:t>
            </a:r>
          </a:p>
          <a:p>
            <a:pPr lvl="2"/>
            <a:r>
              <a:rPr lang="fr-FR" b="1" dirty="0" smtClean="0"/>
              <a:t>Externe</a:t>
            </a:r>
            <a:r>
              <a:rPr lang="fr-FR" dirty="0" smtClean="0"/>
              <a:t> : vision boîte noire (client)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Vue fournisseur</a:t>
            </a:r>
          </a:p>
          <a:p>
            <a:pPr lvl="2"/>
            <a:r>
              <a:rPr lang="fr-FR" b="1" dirty="0" smtClean="0"/>
              <a:t>Commentaires internes </a:t>
            </a:r>
            <a:r>
              <a:rPr lang="fr-FR" dirty="0" smtClean="0"/>
              <a:t>au code</a:t>
            </a:r>
          </a:p>
          <a:p>
            <a:pPr lvl="2"/>
            <a:r>
              <a:rPr lang="fr-FR" b="1" dirty="0" smtClean="0"/>
              <a:t>Clarifier l’implémentation </a:t>
            </a:r>
            <a:r>
              <a:rPr lang="fr-FR" dirty="0" smtClean="0"/>
              <a:t>: algorithme, décisions d’implémentations, etc.</a:t>
            </a:r>
          </a:p>
          <a:p>
            <a:pPr lvl="2"/>
            <a:r>
              <a:rPr lang="fr-FR" dirty="0" smtClean="0"/>
              <a:t>Adoption des </a:t>
            </a:r>
            <a:r>
              <a:rPr lang="fr-FR" b="1" dirty="0" smtClean="0"/>
              <a:t>conventions de codage 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Vue client</a:t>
            </a:r>
          </a:p>
          <a:p>
            <a:pPr lvl="2"/>
            <a:r>
              <a:rPr lang="fr-FR" dirty="0" smtClean="0"/>
              <a:t>Indiquer les </a:t>
            </a:r>
            <a:r>
              <a:rPr lang="fr-FR" b="1" dirty="0" smtClean="0"/>
              <a:t>conditions de bon fonctionnement</a:t>
            </a:r>
            <a:r>
              <a:rPr lang="fr-FR" dirty="0" smtClean="0"/>
              <a:t>, les limitations, les bugs connus</a:t>
            </a:r>
          </a:p>
          <a:p>
            <a:pPr lvl="2"/>
            <a:r>
              <a:rPr lang="fr-FR" b="1" dirty="0" smtClean="0"/>
              <a:t>Commentaires </a:t>
            </a:r>
            <a:r>
              <a:rPr lang="fr-FR" b="1" dirty="0" err="1" smtClean="0"/>
              <a:t>JavaDoc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1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Robustesse : </a:t>
            </a:r>
            <a:r>
              <a:rPr lang="fr-FR" dirty="0"/>
              <a:t>documentation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Conventions de codage</a:t>
            </a:r>
          </a:p>
          <a:p>
            <a:pPr lvl="1"/>
            <a:r>
              <a:rPr lang="fr-FR" b="1" dirty="0" smtClean="0"/>
              <a:t>Objectif</a:t>
            </a:r>
            <a:r>
              <a:rPr lang="fr-FR" dirty="0" smtClean="0"/>
              <a:t> :</a:t>
            </a:r>
          </a:p>
          <a:p>
            <a:pPr lvl="2"/>
            <a:r>
              <a:rPr lang="fr-FR" sz="2200" dirty="0" smtClean="0"/>
              <a:t>Rendre le code </a:t>
            </a:r>
            <a:r>
              <a:rPr lang="fr-FR" sz="2200" b="1" dirty="0" smtClean="0"/>
              <a:t>+ lisible</a:t>
            </a:r>
            <a:r>
              <a:rPr lang="fr-FR" sz="2200" dirty="0" smtClean="0"/>
              <a:t>, </a:t>
            </a:r>
            <a:r>
              <a:rPr lang="fr-FR" sz="2200" b="1" dirty="0" smtClean="0"/>
              <a:t>+ facile à analyser</a:t>
            </a:r>
          </a:p>
          <a:p>
            <a:pPr lvl="2"/>
            <a:r>
              <a:rPr lang="fr-FR" sz="2200" dirty="0" smtClean="0"/>
              <a:t>Faciliter la </a:t>
            </a:r>
            <a:r>
              <a:rPr lang="fr-FR" sz="2200" b="1" dirty="0" smtClean="0"/>
              <a:t>maintenance</a:t>
            </a:r>
          </a:p>
          <a:p>
            <a:pPr lvl="3"/>
            <a:r>
              <a:rPr lang="fr-FR" sz="2000" dirty="0" smtClean="0"/>
              <a:t>80% coût total d’un logiciel </a:t>
            </a:r>
            <a:r>
              <a:rPr lang="fr-FR" sz="2000" baseline="30000" dirty="0" smtClean="0"/>
              <a:t>[2]</a:t>
            </a:r>
          </a:p>
          <a:p>
            <a:pPr lvl="3"/>
            <a:endParaRPr lang="fr-FR" dirty="0" smtClean="0"/>
          </a:p>
          <a:p>
            <a:pPr lvl="1"/>
            <a:r>
              <a:rPr lang="fr-FR" dirty="0" smtClean="0"/>
              <a:t>Ensemble de </a:t>
            </a:r>
            <a:r>
              <a:rPr lang="fr-FR" b="1" dirty="0" smtClean="0"/>
              <a:t>règles préconisés par Oracle</a:t>
            </a:r>
          </a:p>
          <a:p>
            <a:pPr lvl="2"/>
            <a:r>
              <a:rPr lang="fr-FR" sz="2200" dirty="0" smtClean="0"/>
              <a:t>Souvent programmables dans les </a:t>
            </a:r>
            <a:r>
              <a:rPr lang="fr-FR" sz="2200" dirty="0" err="1" smtClean="0"/>
              <a:t>IDEs</a:t>
            </a:r>
            <a:r>
              <a:rPr lang="fr-FR" sz="2200" dirty="0" smtClean="0"/>
              <a:t> (</a:t>
            </a:r>
            <a:r>
              <a:rPr lang="fr-FR" sz="2200" dirty="0" err="1" smtClean="0"/>
              <a:t>NetBeans</a:t>
            </a:r>
            <a:r>
              <a:rPr lang="fr-FR" sz="2200" dirty="0" smtClean="0"/>
              <a:t>, Eclipse…)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7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732240" y="2564904"/>
            <a:ext cx="224933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Ordre :</a:t>
            </a:r>
          </a:p>
          <a:p>
            <a:pPr marL="742950" lvl="1" indent="-285750">
              <a:buFont typeface="Arial"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public </a:t>
            </a:r>
          </a:p>
          <a:p>
            <a:pPr marL="742950" lvl="1" indent="-285750">
              <a:buFont typeface="Arial"/>
              <a:buChar char="•"/>
            </a:pPr>
            <a:r>
              <a:rPr lang="fr-FR" sz="2000" dirty="0"/>
              <a:t> </a:t>
            </a:r>
            <a:r>
              <a:rPr lang="fr-FR" sz="2000" dirty="0" err="1" smtClean="0"/>
              <a:t>protected</a:t>
            </a:r>
            <a:endParaRPr lang="fr-FR" sz="2000" dirty="0" smtClean="0"/>
          </a:p>
          <a:p>
            <a:pPr marL="742950" lvl="1" indent="-285750">
              <a:buFont typeface="Arial"/>
              <a:buChar char="•"/>
            </a:pPr>
            <a:r>
              <a:rPr lang="fr-FR" sz="2000" dirty="0"/>
              <a:t> </a:t>
            </a:r>
            <a:r>
              <a:rPr lang="fr-FR" sz="2000" dirty="0" err="1" smtClean="0"/>
              <a:t>private</a:t>
            </a: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Robustesse : conventions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532859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Conventions de codage </a:t>
            </a:r>
            <a:r>
              <a:rPr lang="fr-FR" dirty="0"/>
              <a:t>by Oracle </a:t>
            </a:r>
            <a:r>
              <a:rPr lang="fr-FR" baseline="30000" dirty="0"/>
              <a:t>[2</a:t>
            </a:r>
            <a:r>
              <a:rPr lang="fr-FR" baseline="30000" dirty="0" smtClean="0"/>
              <a:t>]</a:t>
            </a:r>
            <a:endParaRPr lang="fr-FR" b="1" dirty="0" smtClean="0">
              <a:solidFill>
                <a:srgbClr val="1F497D"/>
              </a:solidFill>
            </a:endParaRPr>
          </a:p>
          <a:p>
            <a:pPr lvl="1"/>
            <a:r>
              <a:rPr lang="fr-FR" b="1" dirty="0" smtClean="0"/>
              <a:t>Structure fichier</a:t>
            </a:r>
          </a:p>
          <a:p>
            <a:pPr lvl="2"/>
            <a:r>
              <a:rPr lang="fr-FR" dirty="0" smtClean="0"/>
              <a:t>Commentaires sur le programme (auteur, date, licence…)</a:t>
            </a:r>
          </a:p>
          <a:p>
            <a:pPr lvl="2"/>
            <a:r>
              <a:rPr lang="fr-FR" dirty="0" smtClean="0"/>
              <a:t>Paquetage &amp; imports</a:t>
            </a:r>
          </a:p>
          <a:p>
            <a:pPr lvl="2"/>
            <a:r>
              <a:rPr lang="fr-FR" dirty="0" smtClean="0"/>
              <a:t>Commentaires sur la classe/interface</a:t>
            </a:r>
          </a:p>
          <a:p>
            <a:pPr lvl="2"/>
            <a:r>
              <a:rPr lang="fr-FR" dirty="0" smtClean="0"/>
              <a:t>Déclaration de la classe/interface</a:t>
            </a:r>
          </a:p>
          <a:p>
            <a:pPr lvl="2"/>
            <a:r>
              <a:rPr lang="fr-FR" dirty="0" smtClean="0"/>
              <a:t>Variables (d’abord classe, puis instance)</a:t>
            </a:r>
          </a:p>
          <a:p>
            <a:pPr lvl="2"/>
            <a:r>
              <a:rPr lang="fr-FR" dirty="0" smtClean="0"/>
              <a:t>Constructeurs </a:t>
            </a:r>
          </a:p>
          <a:p>
            <a:pPr lvl="2"/>
            <a:r>
              <a:rPr lang="fr-FR" dirty="0" smtClean="0"/>
              <a:t>Méthodes </a:t>
            </a:r>
          </a:p>
          <a:p>
            <a:pPr lvl="1"/>
            <a:r>
              <a:rPr lang="fr-FR" b="1" dirty="0" smtClean="0"/>
              <a:t>Nomenclature</a:t>
            </a:r>
          </a:p>
          <a:p>
            <a:pPr lvl="2"/>
            <a:r>
              <a:rPr lang="fr-FR" dirty="0" err="1" smtClean="0"/>
              <a:t>ClassePremMaj</a:t>
            </a:r>
            <a:r>
              <a:rPr lang="fr-FR" dirty="0" smtClean="0"/>
              <a:t>, </a:t>
            </a:r>
            <a:r>
              <a:rPr lang="fr-FR" dirty="0" err="1" smtClean="0"/>
              <a:t>InterfaceAussi</a:t>
            </a:r>
            <a:endParaRPr lang="fr-FR" dirty="0" smtClean="0"/>
          </a:p>
          <a:p>
            <a:pPr lvl="2"/>
            <a:r>
              <a:rPr lang="fr-FR" dirty="0" err="1" smtClean="0"/>
              <a:t>nomDeMethode</a:t>
            </a:r>
            <a:r>
              <a:rPr lang="fr-FR" dirty="0" smtClean="0"/>
              <a:t>, </a:t>
            </a:r>
            <a:r>
              <a:rPr lang="fr-FR" dirty="0" err="1" smtClean="0"/>
              <a:t>uneVariable</a:t>
            </a:r>
            <a:r>
              <a:rPr lang="fr-FR" dirty="0" smtClean="0"/>
              <a:t>, UNE_CTE</a:t>
            </a:r>
          </a:p>
          <a:p>
            <a:pPr lvl="1"/>
            <a:r>
              <a:rPr lang="fr-FR" b="1" dirty="0" smtClean="0"/>
              <a:t>Fichiers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Pas plus de 2000 lignes</a:t>
            </a:r>
          </a:p>
          <a:p>
            <a:pPr lvl="1"/>
            <a:r>
              <a:rPr lang="fr-FR" b="1" dirty="0"/>
              <a:t>Indentation &amp; espace </a:t>
            </a:r>
          </a:p>
          <a:p>
            <a:pPr lvl="2"/>
            <a:r>
              <a:rPr lang="fr-FR" dirty="0" smtClean="0"/>
              <a:t>Indentation </a:t>
            </a:r>
            <a:r>
              <a:rPr lang="fr-FR" dirty="0"/>
              <a:t>de 4 espaces</a:t>
            </a:r>
          </a:p>
          <a:p>
            <a:pPr lvl="2"/>
            <a:r>
              <a:rPr lang="fr-FR" i="1" dirty="0" err="1" smtClean="0"/>
              <a:t>Wrapping</a:t>
            </a:r>
            <a:r>
              <a:rPr lang="fr-FR" dirty="0" smtClean="0"/>
              <a:t> </a:t>
            </a:r>
            <a:r>
              <a:rPr lang="fr-FR" dirty="0"/>
              <a:t>: après une </a:t>
            </a:r>
            <a:r>
              <a:rPr lang="fr-FR" b="1" dirty="0"/>
              <a:t>« , »</a:t>
            </a:r>
            <a:r>
              <a:rPr lang="fr-FR" dirty="0"/>
              <a:t> ou avant un </a:t>
            </a:r>
            <a:r>
              <a:rPr lang="fr-FR" dirty="0" smtClean="0"/>
              <a:t>opérateur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91880" y="3645024"/>
            <a:ext cx="3600400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dirty="0" smtClean="0"/>
              <a:t>Déclaration des variables au début de chaque bloc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499992" y="5229200"/>
            <a:ext cx="2160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r>
              <a:rPr lang="fr-FR" dirty="0"/>
              <a:t>var = </a:t>
            </a:r>
            <a:r>
              <a:rPr lang="fr-FR" dirty="0" err="1"/>
              <a:t>fonct</a:t>
            </a:r>
            <a:r>
              <a:rPr lang="fr-FR" dirty="0"/>
              <a:t>(</a:t>
            </a:r>
            <a:r>
              <a:rPr lang="fr-FR" dirty="0" err="1"/>
              <a:t>expr</a:t>
            </a:r>
            <a:r>
              <a:rPr lang="fr-FR" dirty="0" smtClean="0"/>
              <a:t>,</a:t>
            </a:r>
          </a:p>
          <a:p>
            <a:r>
              <a:rPr lang="fr-FR" dirty="0"/>
              <a:t>	      </a:t>
            </a:r>
            <a:r>
              <a:rPr lang="fr-FR" dirty="0" smtClean="0"/>
              <a:t>expr2);</a:t>
            </a:r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6732240" y="5589240"/>
            <a:ext cx="2205128" cy="945396"/>
            <a:chOff x="6732240" y="5445224"/>
            <a:chExt cx="2205128" cy="945396"/>
          </a:xfrm>
        </p:grpSpPr>
        <p:sp>
          <p:nvSpPr>
            <p:cNvPr id="10" name="Rectangle 9"/>
            <p:cNvSpPr/>
            <p:nvPr/>
          </p:nvSpPr>
          <p:spPr>
            <a:xfrm>
              <a:off x="6732240" y="5445224"/>
              <a:ext cx="216024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/>
            <a:p>
              <a:r>
                <a:rPr lang="fr-FR" dirty="0"/>
                <a:t>var = </a:t>
              </a:r>
              <a:r>
                <a:rPr lang="fr-FR" dirty="0" err="1"/>
                <a:t>fonct</a:t>
              </a:r>
              <a:r>
                <a:rPr lang="fr-FR" dirty="0"/>
                <a:t>(</a:t>
              </a:r>
              <a:r>
                <a:rPr lang="fr-FR" dirty="0" err="1"/>
                <a:t>expr</a:t>
              </a:r>
              <a:r>
                <a:rPr lang="fr-FR" dirty="0" smtClean="0"/>
                <a:t>, </a:t>
              </a:r>
              <a:br>
                <a:rPr lang="fr-FR" dirty="0" smtClean="0"/>
              </a:br>
              <a:r>
                <a:rPr lang="fr-FR" dirty="0" smtClean="0"/>
                <a:t>          expr2);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956376" y="6021288"/>
              <a:ext cx="980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3"/>
              <a:r>
                <a:rPr lang="fr-FR" i="1" dirty="0"/>
                <a:t>(8 </a:t>
              </a:r>
              <a:r>
                <a:rPr lang="fr-FR" i="1" dirty="0" err="1"/>
                <a:t>spc</a:t>
              </a:r>
              <a:r>
                <a:rPr lang="fr-FR" i="1" dirty="0" smtClean="0"/>
                <a:t>)</a:t>
              </a:r>
              <a:endParaRPr lang="fr-FR" i="1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660232" y="5229200"/>
            <a:ext cx="51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ou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6692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Robustesse : commentaires Java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Commentaires</a:t>
            </a:r>
          </a:p>
          <a:p>
            <a:pPr lvl="1"/>
            <a:r>
              <a:rPr lang="fr-FR" b="1" dirty="0" smtClean="0"/>
              <a:t>Pourquoi</a:t>
            </a:r>
            <a:r>
              <a:rPr lang="fr-FR" dirty="0" smtClean="0"/>
              <a:t> ? </a:t>
            </a:r>
          </a:p>
          <a:p>
            <a:pPr lvl="2"/>
            <a:r>
              <a:rPr lang="fr-FR" dirty="0" smtClean="0"/>
              <a:t>Augmenter la </a:t>
            </a:r>
            <a:r>
              <a:rPr lang="fr-FR" b="1" dirty="0" smtClean="0"/>
              <a:t>compréhension</a:t>
            </a:r>
            <a:r>
              <a:rPr lang="fr-FR" dirty="0" smtClean="0"/>
              <a:t> du code</a:t>
            </a:r>
          </a:p>
          <a:p>
            <a:pPr lvl="2"/>
            <a:r>
              <a:rPr lang="fr-FR" dirty="0" smtClean="0"/>
              <a:t>Documenter le </a:t>
            </a:r>
            <a:r>
              <a:rPr lang="fr-FR" b="1" dirty="0" smtClean="0"/>
              <a:t>fonctionnement</a:t>
            </a:r>
            <a:r>
              <a:rPr lang="fr-FR" dirty="0" smtClean="0"/>
              <a:t>, les bugs, les limitations…</a:t>
            </a:r>
          </a:p>
          <a:p>
            <a:pPr lvl="1">
              <a:spcBef>
                <a:spcPts val="1224"/>
              </a:spcBef>
            </a:pPr>
            <a:r>
              <a:rPr lang="fr-FR" b="1" dirty="0" smtClean="0">
                <a:solidFill>
                  <a:srgbClr val="1F497D"/>
                </a:solidFill>
              </a:rPr>
              <a:t>Commentaires « internes » : vue fournisseur</a:t>
            </a:r>
          </a:p>
          <a:p>
            <a:pPr lvl="2"/>
            <a:r>
              <a:rPr lang="fr-FR" dirty="0" smtClean="0"/>
              <a:t>Compréhension de l’algorithme</a:t>
            </a:r>
          </a:p>
          <a:p>
            <a:pPr lvl="2"/>
            <a:endParaRPr lang="fr-FR" dirty="0" smtClean="0"/>
          </a:p>
          <a:p>
            <a:pPr marL="548640" lvl="2" indent="0">
              <a:buNone/>
            </a:pPr>
            <a:r>
              <a:rPr lang="fr-FR" b="1" dirty="0" smtClean="0"/>
              <a:t>// commentaire d’une ligne</a:t>
            </a:r>
          </a:p>
          <a:p>
            <a:pPr lvl="2"/>
            <a:endParaRPr lang="fr-FR" dirty="0" smtClean="0"/>
          </a:p>
          <a:p>
            <a:pPr marL="548640" lvl="2" indent="0">
              <a:buNone/>
            </a:pPr>
            <a:r>
              <a:rPr lang="fr-FR" b="1" dirty="0" smtClean="0"/>
              <a:t>/*</a:t>
            </a:r>
            <a:br>
              <a:rPr lang="fr-FR" b="1" dirty="0" smtClean="0"/>
            </a:br>
            <a:r>
              <a:rPr lang="fr-FR" b="1" dirty="0" smtClean="0"/>
              <a:t> * Commentaire de plusieurs lignes</a:t>
            </a:r>
            <a:br>
              <a:rPr lang="fr-FR" b="1" dirty="0" smtClean="0"/>
            </a:br>
            <a:r>
              <a:rPr lang="fr-FR" b="1" dirty="0" smtClean="0"/>
              <a:t>*/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30/10/13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43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P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UP1.thmx</Template>
  <TotalTime>3369</TotalTime>
  <Words>2058</Words>
  <Application>Microsoft Macintosh PowerPoint</Application>
  <PresentationFormat>Présentation à l'écran (4:3)</PresentationFormat>
  <Paragraphs>458</Paragraphs>
  <Slides>30</Slides>
  <Notes>0</Notes>
  <HiddenSlides>8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UP1</vt:lpstr>
      <vt:lpstr>INF 2  Programmation Orientée Objet Avancée </vt:lpstr>
      <vt:lpstr>Plan de la séance</vt:lpstr>
      <vt:lpstr>Robustesse</vt:lpstr>
      <vt:lpstr>Robustesse</vt:lpstr>
      <vt:lpstr>Robustesse</vt:lpstr>
      <vt:lpstr>Robustesse : documentation</vt:lpstr>
      <vt:lpstr>Robustesse : documentation</vt:lpstr>
      <vt:lpstr>Robustesse : conventions</vt:lpstr>
      <vt:lpstr>Robustesse : commentaires Java</vt:lpstr>
      <vt:lpstr>Robustesse :  commentaires Javadoc</vt:lpstr>
      <vt:lpstr>Robustesse :  commentaires Javadoc</vt:lpstr>
      <vt:lpstr>Robustesse : Javadoc</vt:lpstr>
      <vt:lpstr>Robustesse : Javadoc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Robustesse 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Robustesse :  traitement d’exceptions</vt:lpstr>
      <vt:lpstr>Références 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 Développement d'Interface</dc:title>
  <dc:creator>kirsch</dc:creator>
  <cp:lastModifiedBy>Manuele Kirsch Pinheiro</cp:lastModifiedBy>
  <cp:revision>307</cp:revision>
  <cp:lastPrinted>2011-11-12T19:22:15Z</cp:lastPrinted>
  <dcterms:created xsi:type="dcterms:W3CDTF">2008-12-14T17:27:01Z</dcterms:created>
  <dcterms:modified xsi:type="dcterms:W3CDTF">2013-10-30T15:09:24Z</dcterms:modified>
</cp:coreProperties>
</file>