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0"/>
  </p:notesMasterIdLst>
  <p:handoutMasterIdLst>
    <p:handoutMasterId r:id="rId201"/>
  </p:handoutMasterIdLst>
  <p:sldIdLst>
    <p:sldId id="258" r:id="rId2"/>
    <p:sldId id="259" r:id="rId3"/>
    <p:sldId id="260" r:id="rId4"/>
    <p:sldId id="459" r:id="rId5"/>
    <p:sldId id="262" r:id="rId6"/>
    <p:sldId id="458" r:id="rId7"/>
    <p:sldId id="265" r:id="rId8"/>
    <p:sldId id="263" r:id="rId9"/>
    <p:sldId id="266" r:id="rId10"/>
    <p:sldId id="267" r:id="rId11"/>
    <p:sldId id="462" r:id="rId12"/>
    <p:sldId id="463" r:id="rId13"/>
    <p:sldId id="469" r:id="rId14"/>
    <p:sldId id="470" r:id="rId15"/>
    <p:sldId id="471" r:id="rId16"/>
    <p:sldId id="268" r:id="rId17"/>
    <p:sldId id="460" r:id="rId18"/>
    <p:sldId id="461" r:id="rId19"/>
    <p:sldId id="269" r:id="rId20"/>
    <p:sldId id="464" r:id="rId21"/>
    <p:sldId id="465" r:id="rId22"/>
    <p:sldId id="272" r:id="rId23"/>
    <p:sldId id="273" r:id="rId24"/>
    <p:sldId id="431" r:id="rId25"/>
    <p:sldId id="466" r:id="rId26"/>
    <p:sldId id="467" r:id="rId27"/>
    <p:sldId id="275" r:id="rId28"/>
    <p:sldId id="432" r:id="rId29"/>
    <p:sldId id="277" r:id="rId30"/>
    <p:sldId id="278" r:id="rId31"/>
    <p:sldId id="279" r:id="rId32"/>
    <p:sldId id="280" r:id="rId33"/>
    <p:sldId id="468" r:id="rId34"/>
    <p:sldId id="276" r:id="rId35"/>
    <p:sldId id="476" r:id="rId36"/>
    <p:sldId id="433" r:id="rId37"/>
    <p:sldId id="281" r:id="rId38"/>
    <p:sldId id="282" r:id="rId39"/>
    <p:sldId id="285" r:id="rId40"/>
    <p:sldId id="477" r:id="rId41"/>
    <p:sldId id="289" r:id="rId42"/>
    <p:sldId id="473" r:id="rId43"/>
    <p:sldId id="474" r:id="rId44"/>
    <p:sldId id="291" r:id="rId45"/>
    <p:sldId id="475" r:id="rId46"/>
    <p:sldId id="292" r:id="rId47"/>
    <p:sldId id="293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78" r:id="rId57"/>
    <p:sldId id="487" r:id="rId58"/>
    <p:sldId id="488" r:id="rId59"/>
    <p:sldId id="489" r:id="rId60"/>
    <p:sldId id="493" r:id="rId61"/>
    <p:sldId id="492" r:id="rId62"/>
    <p:sldId id="500" r:id="rId63"/>
    <p:sldId id="494" r:id="rId64"/>
    <p:sldId id="495" r:id="rId65"/>
    <p:sldId id="496" r:id="rId66"/>
    <p:sldId id="497" r:id="rId67"/>
    <p:sldId id="491" r:id="rId68"/>
    <p:sldId id="302" r:id="rId69"/>
    <p:sldId id="442" r:id="rId70"/>
    <p:sldId id="303" r:id="rId71"/>
    <p:sldId id="443" r:id="rId72"/>
    <p:sldId id="304" r:id="rId73"/>
    <p:sldId id="305" r:id="rId74"/>
    <p:sldId id="306" r:id="rId75"/>
    <p:sldId id="307" r:id="rId76"/>
    <p:sldId id="444" r:id="rId77"/>
    <p:sldId id="445" r:id="rId78"/>
    <p:sldId id="446" r:id="rId79"/>
    <p:sldId id="44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449" r:id="rId90"/>
    <p:sldId id="317" r:id="rId91"/>
    <p:sldId id="318" r:id="rId92"/>
    <p:sldId id="319" r:id="rId93"/>
    <p:sldId id="320" r:id="rId94"/>
    <p:sldId id="321" r:id="rId95"/>
    <p:sldId id="322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3" r:id="rId104"/>
    <p:sldId id="334" r:id="rId105"/>
    <p:sldId id="451" r:id="rId106"/>
    <p:sldId id="452" r:id="rId107"/>
    <p:sldId id="453" r:id="rId108"/>
    <p:sldId id="335" r:id="rId109"/>
    <p:sldId id="336" r:id="rId110"/>
    <p:sldId id="337" r:id="rId111"/>
    <p:sldId id="338" r:id="rId112"/>
    <p:sldId id="339" r:id="rId113"/>
    <p:sldId id="340" r:id="rId114"/>
    <p:sldId id="341" r:id="rId115"/>
    <p:sldId id="342" r:id="rId116"/>
    <p:sldId id="498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90" r:id="rId140"/>
    <p:sldId id="387" r:id="rId141"/>
    <p:sldId id="499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57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501" r:id="rId173"/>
    <p:sldId id="502" r:id="rId174"/>
    <p:sldId id="436" r:id="rId175"/>
    <p:sldId id="437" r:id="rId176"/>
    <p:sldId id="438" r:id="rId177"/>
    <p:sldId id="439" r:id="rId178"/>
    <p:sldId id="440" r:id="rId179"/>
    <p:sldId id="441" r:id="rId180"/>
    <p:sldId id="422" r:id="rId181"/>
    <p:sldId id="423" r:id="rId182"/>
    <p:sldId id="424" r:id="rId183"/>
    <p:sldId id="425" r:id="rId184"/>
    <p:sldId id="426" r:id="rId185"/>
    <p:sldId id="427" r:id="rId186"/>
    <p:sldId id="428" r:id="rId187"/>
    <p:sldId id="429" r:id="rId188"/>
    <p:sldId id="503" r:id="rId189"/>
    <p:sldId id="504" r:id="rId190"/>
    <p:sldId id="505" r:id="rId191"/>
    <p:sldId id="506" r:id="rId192"/>
    <p:sldId id="507" r:id="rId193"/>
    <p:sldId id="508" r:id="rId194"/>
    <p:sldId id="509" r:id="rId195"/>
    <p:sldId id="510" r:id="rId196"/>
    <p:sldId id="511" r:id="rId197"/>
    <p:sldId id="512" r:id="rId198"/>
    <p:sldId id="513" r:id="rId199"/>
  </p:sldIdLst>
  <p:sldSz cx="9144000" cy="6858000" type="screen4x3"/>
  <p:notesSz cx="6877050" cy="10001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notesMaster" Target="notesMasters/notesMaster1.xml"/><Relationship Id="rId201" Type="http://schemas.openxmlformats.org/officeDocument/2006/relationships/handoutMaster" Target="handoutMasters/handoutMaster1.xml"/><Relationship Id="rId202" Type="http://schemas.openxmlformats.org/officeDocument/2006/relationships/printerSettings" Target="printerSettings/printerSettings1.bin"/><Relationship Id="rId203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viewProps" Target="viewProps.xml"/><Relationship Id="rId205" Type="http://schemas.openxmlformats.org/officeDocument/2006/relationships/theme" Target="theme/theme1.xml"/><Relationship Id="rId206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8F62-0E7D-4614-9CF3-71025A2269F4}" type="datetimeFigureOut">
              <a:rPr lang="fr-FR" smtClean="0"/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75DE-6436-4861-9046-A4B48795E3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5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B355032-24C2-4F24-8129-D594D0258EF2}" type="datetimeFigureOut">
              <a:rPr lang="fr-FR" smtClean="0"/>
              <a:t>31/08/12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BD1C951-35ED-48E5-98CD-8FD4C212E5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3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C951-35ED-48E5-98CD-8FD4C212E5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80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F7AFE-014B-4CE1-89FF-555D9286457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F23D0-6DA3-4E73-966A-34E5D00EA72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AC21A-3EAA-427D-B3A8-405D6FD0F2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Les 3 implémentations sur le convertisseur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0EE8-7931-4122-B9A5-9BDEE80AC4F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9FAFF-4CBF-4FD9-9DA5-F052EC0EEB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E6F17-4385-4F05-A30F-3B80F5C9998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Fichier + code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577BC-CE07-48B2-BFC0-F78EFBFE948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tableau :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Schéma de l’objet, passage par référence (référence au tableau </a:t>
            </a:r>
            <a:r>
              <a:rPr lang="fr-FR" baseline="0" dirty="0" err="1" smtClean="0"/>
              <a:t>t</a:t>
            </a:r>
            <a:r>
              <a:rPr lang="fr-FR" baseline="0" dirty="0" smtClean="0"/>
              <a:t>), main qui modifie directement le contenu du tableau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Captures d’écran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CFDD9-550C-4EAC-B93E-A958063A7F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A7B71-19A8-4F4A-A7AC-24B63812DEE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97A7F-90DE-44E8-A2DC-A3615A8051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6589F-F0ED-4DBD-A2F1-B64AA4CDC4C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D36472-5D7C-4BEE-A06E-1F56A9E4931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13B0D6-FE52-4BD9-B3D1-4D48A3CD4DD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306DE-ED38-434E-BC2F-9FEF7124913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14CB-4630-4FCC-ABB6-43E013BA910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E2D-6A74-41EE-9BCF-5E1643E2A027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434B-1CEF-4423-94BD-D41000ABF78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7F2-4DC8-45A1-B73E-D3B91AD29F66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F946-268A-4DA7-A214-038CDA2D2B0A}" type="datetime1">
              <a:rPr lang="fr-FR" smtClean="0"/>
              <a:t>31/08/12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8AC-1A88-487E-87A2-66C8D2334A4A}" type="datetime1">
              <a:rPr lang="fr-FR" smtClean="0"/>
              <a:t>31/08/12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695-82EE-4733-8FB9-B0DC2F905EF4}" type="datetime1">
              <a:rPr lang="fr-FR" smtClean="0"/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138-B6C4-4CE1-8D87-DF4954C3CA8D}" type="datetime1">
              <a:rPr lang="fr-FR" smtClean="0"/>
              <a:t>31/08/12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2632-8437-4468-84C3-990C594BCA92}" type="datetime1">
              <a:rPr lang="fr-FR" smtClean="0"/>
              <a:t>31/08/12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9FD-6394-470F-BC28-6920E02C7B0E}" type="datetime1">
              <a:rPr lang="fr-FR" smtClean="0"/>
              <a:t>31/08/12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71414"/>
            <a:ext cx="6992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FA36-37B9-46C6-9541-446C0644819D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" y="44624"/>
            <a:ext cx="1907704" cy="547192"/>
          </a:xfrm>
          <a:prstGeom prst="rect">
            <a:avLst/>
          </a:prstGeom>
        </p:spPr>
      </p:pic>
      <p:pic>
        <p:nvPicPr>
          <p:cNvPr id="11" name="Image 10" descr="logo_miage_bleu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20688"/>
            <a:ext cx="1376715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nuele.Kirsch-Pinheiro@univ-paris1.fr" TargetMode="External"/><Relationship Id="rId3" Type="http://schemas.openxmlformats.org/officeDocument/2006/relationships/hyperlink" Target="http://mkirschp.free.f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..%5C..%5Cjava%5Cawt%5CLayoutManager.html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7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4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ptiste-wicht.developpez.com/tutoriel/conception/mvc/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eg"/><Relationship Id="rId3" Type="http://schemas.openxmlformats.org/officeDocument/2006/relationships/image" Target="../media/image155.jpe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e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6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5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1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4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hyperlink" Target="http://www.siteduzero.com/tutoriel-3-10601-programmation-en-java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hyperlink" Target="http://www.particle.kth.se/~lindsey/JavaCourse/Book/Part1/Java/Chapter06/swing.html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Remise à </a:t>
            </a:r>
            <a:r>
              <a:rPr lang="fr-FR" dirty="0" smtClean="0"/>
              <a:t>Niveau</a:t>
            </a:r>
            <a:br>
              <a:rPr lang="fr-FR" dirty="0" smtClean="0"/>
            </a:br>
            <a:r>
              <a:rPr dirty="0" smtClean="0"/>
              <a:t>Passerelle M1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929063"/>
            <a:ext cx="6400800" cy="19954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35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classe qui fait la multiplication de deux matrices 2 x 2</a:t>
            </a:r>
          </a:p>
          <a:p>
            <a:pPr lvl="1"/>
            <a:r>
              <a:rPr lang="fr-FR" smtClean="0"/>
              <a:t>float m1[][] = new float { {1, 2}, {3, 4} };</a:t>
            </a:r>
          </a:p>
          <a:p>
            <a:pPr lvl="1"/>
            <a:r>
              <a:rPr lang="fr-FR" smtClean="0"/>
              <a:t>float m2[][] = new float { {5, 6}, {7, 8} };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9CA93-8BDA-46E8-90E0-3173DC118D94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857250" y="4429125"/>
            <a:ext cx="1071563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00313" y="4429125"/>
            <a:ext cx="1071562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7.0    8.0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071688" y="471487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857250" y="4894263"/>
            <a:ext cx="1071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71750" y="4894263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786188" y="4643438"/>
            <a:ext cx="34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357688" y="4429125"/>
            <a:ext cx="2643187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 + 2*7        1*6 + 2*8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 + 4*7        3*6 + 4*8</a:t>
            </a:r>
          </a:p>
        </p:txBody>
      </p:sp>
      <p:sp>
        <p:nvSpPr>
          <p:cNvPr id="13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Implémenter un convertisseur °C </a:t>
            </a:r>
            <a:r>
              <a:rPr lang="fr-FR" dirty="0" smtClean="0">
                <a:sym typeface="Symbol" pitchFamily="18" charset="2"/>
              </a:rPr>
              <a:t> °F  </a:t>
            </a:r>
          </a:p>
          <a:p>
            <a:pPr marL="514350" indent="-514350"/>
            <a:r>
              <a:rPr lang="fr-FR" dirty="0" smtClean="0">
                <a:sym typeface="Symbol" pitchFamily="18" charset="2"/>
              </a:rPr>
              <a:t>Construire 3 interfaces Swing (ou </a:t>
            </a:r>
            <a:r>
              <a:rPr lang="fr-FR" dirty="0" err="1" smtClean="0">
                <a:sym typeface="Symbol" pitchFamily="18" charset="2"/>
              </a:rPr>
              <a:t>AWT</a:t>
            </a:r>
            <a:r>
              <a:rPr lang="fr-FR" dirty="0" smtClean="0">
                <a:sym typeface="Symbol" pitchFamily="18" charset="2"/>
              </a:rPr>
              <a:t>), chacune avec une option de </a:t>
            </a:r>
            <a:r>
              <a:rPr lang="fr-FR" dirty="0" err="1" smtClean="0">
                <a:sym typeface="Symbol" pitchFamily="18" charset="2"/>
              </a:rPr>
              <a:t>listener</a:t>
            </a:r>
            <a:endParaRPr lang="fr-FR" dirty="0" smtClean="0">
              <a:sym typeface="Symbol" pitchFamily="18" charset="2"/>
            </a:endParaRPr>
          </a:p>
          <a:p>
            <a:pPr marL="914400" lvl="1" indent="-514350"/>
            <a:r>
              <a:rPr lang="fr-FR" dirty="0" smtClean="0"/>
              <a:t>Une avec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</a:p>
          <a:p>
            <a:pPr marL="914400" lvl="1" indent="-514350"/>
            <a:r>
              <a:rPr lang="fr-FR" dirty="0" smtClean="0"/>
              <a:t>Une avec classe anonyme</a:t>
            </a:r>
          </a:p>
          <a:p>
            <a:pPr marL="914400" lvl="1" indent="-514350"/>
            <a:r>
              <a:rPr lang="fr-FR" dirty="0" smtClean="0"/>
              <a:t>Une avec classe dédiée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12F0D-1A3B-4F6D-9470-2F52B23F10CA}" type="slidenum">
              <a:rPr lang="fr-FR"/>
              <a:pPr>
                <a:defRPr/>
              </a:pPr>
              <a:t>100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58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50720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Interface </a:t>
            </a:r>
            <a:r>
              <a:rPr lang="fr-FR" i="1" dirty="0" smtClean="0"/>
              <a:t>java.awt.</a:t>
            </a:r>
            <a:r>
              <a:rPr lang="fr-FR" b="1" i="1" dirty="0" smtClean="0">
                <a:solidFill>
                  <a:schemeClr val="tx2"/>
                </a:solidFill>
              </a:rPr>
              <a:t>LayoutManager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</a:t>
            </a:r>
            <a:r>
              <a:rPr lang="fr-FR" b="1" dirty="0" smtClean="0">
                <a:solidFill>
                  <a:srgbClr val="7030A0"/>
                </a:solidFill>
              </a:rPr>
              <a:t>emplacement</a:t>
            </a:r>
            <a:r>
              <a:rPr lang="fr-FR" dirty="0" smtClean="0"/>
              <a:t> des composants dans un container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Positionner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chemeClr val="tx2"/>
                </a:solidFill>
              </a:rPr>
              <a:t>composants</a:t>
            </a:r>
            <a:r>
              <a:rPr lang="fr-FR" dirty="0" smtClean="0"/>
              <a:t> d’interface graphique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Calcul </a:t>
            </a:r>
            <a:r>
              <a:rPr lang="fr-FR" dirty="0" smtClean="0">
                <a:solidFill>
                  <a:srgbClr val="7030A0"/>
                </a:solidFill>
              </a:rPr>
              <a:t>automatique</a:t>
            </a:r>
            <a:r>
              <a:rPr lang="fr-FR" dirty="0" smtClean="0"/>
              <a:t> de la position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 cas de redimensionnement, le repositionnement des composants est automatique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>
                <a:solidFill>
                  <a:srgbClr val="7030A0"/>
                </a:solidFill>
              </a:rPr>
              <a:t>Pas besoin d’affecter des positions précises aux composants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87517E-5D8B-46AD-9F85-45A9EC79E7E1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70BA9-2069-4A5A-8EB8-437D557B732A}" type="slidenum">
              <a:rPr lang="fr-FR"/>
              <a:pPr>
                <a:defRPr/>
              </a:pPr>
              <a:t>101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8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Chaque container possède un </a:t>
            </a:r>
            <a:r>
              <a:rPr lang="fr-FR" b="1" smtClean="0">
                <a:solidFill>
                  <a:schemeClr val="tx2"/>
                </a:solidFill>
              </a:rPr>
              <a:t>LayoutManager</a:t>
            </a:r>
          </a:p>
          <a:p>
            <a:pPr lvl="1"/>
            <a:r>
              <a:rPr lang="fr-FR" smtClean="0"/>
              <a:t>Méthode </a:t>
            </a:r>
            <a:r>
              <a:rPr lang="fr-FR" b="1" smtClean="0"/>
              <a:t>setLayout</a:t>
            </a:r>
            <a:r>
              <a:rPr lang="fr-FR" smtClean="0"/>
              <a:t>(</a:t>
            </a:r>
            <a:r>
              <a:rPr lang="fr-FR" smtClean="0">
                <a:hlinkClick r:id="rId3" action="ppaction://hlinkfile" tooltip="interface in java.awt"/>
              </a:rPr>
              <a:t>LayoutManager</a:t>
            </a:r>
            <a:r>
              <a:rPr lang="fr-FR" smtClean="0"/>
              <a:t>) de </a:t>
            </a:r>
            <a:r>
              <a:rPr lang="fr-FR" b="1" smtClean="0"/>
              <a:t>Container </a:t>
            </a:r>
            <a:endParaRPr lang="fr-FR" smtClean="0"/>
          </a:p>
          <a:p>
            <a:r>
              <a:rPr lang="fr-FR" smtClean="0"/>
              <a:t>Différents </a:t>
            </a:r>
            <a:r>
              <a:rPr lang="fr-FR" smtClean="0">
                <a:solidFill>
                  <a:schemeClr val="tx2"/>
                </a:solidFill>
              </a:rPr>
              <a:t>implémentations</a:t>
            </a:r>
            <a:r>
              <a:rPr lang="fr-FR" smtClean="0"/>
              <a:t>, dont  </a:t>
            </a:r>
          </a:p>
          <a:p>
            <a:pPr lvl="1"/>
            <a:r>
              <a:rPr lang="fr-FR" i="1" smtClean="0"/>
              <a:t>FlowLayout : présentation en ligne</a:t>
            </a:r>
            <a:endParaRPr lang="fr-FR" smtClean="0"/>
          </a:p>
          <a:p>
            <a:pPr lvl="1"/>
            <a:r>
              <a:rPr lang="fr-FR" i="1" smtClean="0"/>
              <a:t>BorderLayout : présentation en blocs nord, sud…</a:t>
            </a:r>
            <a:endParaRPr lang="fr-FR" smtClean="0"/>
          </a:p>
          <a:p>
            <a:pPr lvl="1"/>
            <a:r>
              <a:rPr lang="fr-FR" i="1" smtClean="0"/>
              <a:t>CardLayout : présentation en pile</a:t>
            </a:r>
            <a:endParaRPr lang="fr-FR" smtClean="0"/>
          </a:p>
          <a:p>
            <a:pPr lvl="1"/>
            <a:r>
              <a:rPr lang="fr-FR" i="1" smtClean="0"/>
              <a:t>GridLayout : présentation en grille</a:t>
            </a:r>
            <a:endParaRPr lang="fr-FR" smtClean="0"/>
          </a:p>
          <a:p>
            <a:pPr lvl="1"/>
            <a:r>
              <a:rPr lang="fr-FR" i="1" smtClean="0"/>
              <a:t>GridBagLayout: présentation en grille composite</a:t>
            </a:r>
            <a:r>
              <a:rPr lang="fr-FR" smtClean="0"/>
              <a:t> </a:t>
            </a:r>
          </a:p>
          <a:p>
            <a:pPr lvl="1"/>
            <a:r>
              <a:rPr lang="fr-FR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9E68F5-41F5-476C-821E-44DD8D23CEE5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14874-E93C-407D-941D-4B67300AF026}" type="slidenum">
              <a:rPr lang="fr-FR"/>
              <a:pPr>
                <a:defRPr/>
              </a:pPr>
              <a:t>102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9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BorderLayout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par défaut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On choisit dans que région le composant est attachée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cap="all" dirty="0" smtClean="0"/>
              <a:t>center, north, south, east, west</a:t>
            </a:r>
            <a:endParaRPr lang="fr-FR" cap="all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composé par de </a:t>
            </a:r>
            <a:br>
              <a:rPr lang="fr-FR" dirty="0" smtClean="0"/>
            </a:br>
            <a:r>
              <a:rPr lang="fr-FR" dirty="0" smtClean="0"/>
              <a:t>sous-panels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1E509-84C0-4BD6-A05F-9DB065FD5541}" type="slidenum">
              <a:rPr lang="fr-FR"/>
              <a:pPr>
                <a:defRPr/>
              </a:pPr>
              <a:t>103</a:t>
            </a:fld>
            <a:endParaRPr lang="fr-FR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43313"/>
            <a:ext cx="3162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072313" y="3286125"/>
            <a:ext cx="193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600"/>
              <a:t>Source : Core Java </a:t>
            </a:r>
            <a:r>
              <a:rPr lang="fr-FR" sz="1600">
                <a:sym typeface="Symbol" pitchFamily="18" charset="2"/>
              </a:rPr>
              <a:t></a:t>
            </a:r>
            <a:r>
              <a:rPr lang="fr-FR" sz="1600"/>
              <a:t> 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18013"/>
            <a:ext cx="39290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922EE-4FC7-4130-BCB6-5244BB89DA20}" type="slidenum">
              <a:rPr lang="fr-FR"/>
              <a:pPr>
                <a:defRPr/>
              </a:pPr>
              <a:t>104</a:t>
            </a:fld>
            <a:endParaRPr lang="fr-FR"/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8" y="942975"/>
            <a:ext cx="6935787" cy="5486400"/>
          </a:xfrm>
        </p:spPr>
      </p:pic>
      <p:sp>
        <p:nvSpPr>
          <p:cNvPr id="8" name="TextBox 7"/>
          <p:cNvSpPr txBox="1"/>
          <p:nvPr/>
        </p:nvSpPr>
        <p:spPr>
          <a:xfrm>
            <a:off x="5429250" y="3786188"/>
            <a:ext cx="335756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Chaque composant est attaché à une zone</a:t>
            </a: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8575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FlowLayout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plus simple</a:t>
            </a:r>
          </a:p>
          <a:p>
            <a:r>
              <a:rPr lang="fr-FR" smtClean="0"/>
              <a:t>Organisation dans une ligne</a:t>
            </a:r>
          </a:p>
          <a:p>
            <a:pPr lvl="1"/>
            <a:r>
              <a:rPr lang="fr-FR" smtClean="0"/>
              <a:t>Gauche </a:t>
            </a:r>
            <a:r>
              <a:rPr lang="fr-FR" smtClean="0">
                <a:sym typeface="Wingdings" pitchFamily="2" charset="2"/>
              </a:rPr>
              <a:t> droite, droite  gauche </a:t>
            </a:r>
          </a:p>
          <a:p>
            <a:pPr lvl="1"/>
            <a:r>
              <a:rPr lang="fr-FR" smtClean="0">
                <a:sym typeface="Wingdings" pitchFamily="2" charset="2"/>
              </a:rPr>
              <a:t>Centralisée ou pas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21AC4-DCA5-40FE-9713-E16ABBD2806C}" type="slidenum">
              <a:rPr lang="fr-FR"/>
              <a:pPr>
                <a:defRPr/>
              </a:pPr>
              <a:t>105</a:t>
            </a:fld>
            <a:endParaRPr lang="fr-FR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908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1938"/>
            <a:ext cx="21431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429125" y="4714875"/>
            <a:ext cx="1857375" cy="571500"/>
          </a:xfrm>
          <a:prstGeom prst="rightArrow">
            <a:avLst>
              <a:gd name="adj1" fmla="val 50000"/>
              <a:gd name="adj2" fmla="val 9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/>
              <a:t>resize</a:t>
            </a:r>
            <a:endParaRPr lang="fr-FR" i="1" dirty="0"/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  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0F91C-D03D-4026-8DD8-01DEE2A03A0D}" type="slidenum">
              <a:rPr lang="fr-FR"/>
              <a:pPr>
                <a:defRPr/>
              </a:pPr>
              <a:t>106</a:t>
            </a:fld>
            <a:endParaRPr lang="fr-FR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66800"/>
            <a:ext cx="753903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688" y="5357813"/>
            <a:ext cx="3360737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Frame avec 5 buttons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88" y="714375"/>
            <a:ext cx="3571875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/>
              <a:t>FlowLayout</a:t>
            </a:r>
            <a:r>
              <a:rPr lang="fr-FR" sz="2400" dirty="0"/>
              <a:t>  centralisé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espaces entre les composants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horizontal (</a:t>
            </a:r>
            <a:r>
              <a:rPr lang="fr-FR" sz="2400" dirty="0" err="1"/>
              <a:t>hgap</a:t>
            </a:r>
            <a:r>
              <a:rPr lang="fr-FR" sz="24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vertical (</a:t>
            </a:r>
            <a:r>
              <a:rPr lang="fr-FR" sz="2400" dirty="0" err="1"/>
              <a:t>vgap</a:t>
            </a:r>
            <a:r>
              <a:rPr lang="fr-FR" sz="2400" dirty="0"/>
              <a:t>)</a:t>
            </a: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F056-7A1D-4468-B121-0695477C05EE}" type="slidenum">
              <a:rPr lang="fr-FR"/>
              <a:pPr>
                <a:defRPr/>
              </a:pPr>
              <a:t>107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928688"/>
            <a:ext cx="76993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43563" y="2000250"/>
            <a:ext cx="335756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Taille du Frame calculé en fonction de taille de l’écran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7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GridLayout</a:t>
            </a:r>
            <a:endParaRPr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840288"/>
          </a:xfrm>
        </p:spPr>
        <p:txBody>
          <a:bodyPr/>
          <a:lstStyle/>
          <a:p>
            <a:r>
              <a:rPr lang="fr-FR" smtClean="0"/>
              <a:t>Organisation des composants en </a:t>
            </a:r>
            <a:r>
              <a:rPr lang="fr-FR" b="1" smtClean="0">
                <a:solidFill>
                  <a:schemeClr val="tx2"/>
                </a:solidFill>
              </a:rPr>
              <a:t>lignes</a:t>
            </a:r>
            <a:r>
              <a:rPr lang="fr-FR" smtClean="0"/>
              <a:t> et </a:t>
            </a:r>
            <a:r>
              <a:rPr lang="fr-FR" b="1" smtClean="0">
                <a:solidFill>
                  <a:schemeClr val="tx2"/>
                </a:solidFill>
              </a:rPr>
              <a:t>colonnes 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Grille</a:t>
            </a:r>
            <a:r>
              <a:rPr lang="fr-FR" smtClean="0"/>
              <a:t> rectangulaire composé par des </a:t>
            </a:r>
            <a:r>
              <a:rPr lang="fr-FR" smtClean="0">
                <a:solidFill>
                  <a:srgbClr val="7030A0"/>
                </a:solidFill>
              </a:rPr>
              <a:t>cellules identiques</a:t>
            </a:r>
          </a:p>
          <a:p>
            <a:pPr lvl="1"/>
            <a:r>
              <a:rPr lang="fr-FR" smtClean="0"/>
              <a:t>Remplissage droite </a:t>
            </a:r>
            <a:r>
              <a:rPr lang="fr-FR" smtClean="0">
                <a:sym typeface="Wingdings" pitchFamily="2" charset="2"/>
              </a:rPr>
              <a:t></a:t>
            </a:r>
            <a:r>
              <a:rPr lang="fr-FR" smtClean="0"/>
              <a:t> gauche ou droite </a:t>
            </a:r>
            <a:r>
              <a:rPr lang="fr-FR" smtClean="0">
                <a:sym typeface="Wingdings" pitchFamily="2" charset="2"/>
              </a:rPr>
              <a:t> gauche selon propriété </a:t>
            </a:r>
            <a:r>
              <a:rPr lang="fr-FR" smtClean="0">
                <a:solidFill>
                  <a:srgbClr val="7030A0"/>
                </a:solidFill>
              </a:rPr>
              <a:t>ComponentOrientation</a:t>
            </a:r>
            <a:r>
              <a:rPr lang="fr-FR" smtClean="0"/>
              <a:t> du container</a:t>
            </a:r>
          </a:p>
          <a:p>
            <a:r>
              <a:rPr lang="fr-FR" smtClean="0"/>
              <a:t>Composants avec une </a:t>
            </a:r>
            <a:r>
              <a:rPr lang="fr-FR" b="1" smtClean="0">
                <a:solidFill>
                  <a:schemeClr val="tx2"/>
                </a:solidFill>
              </a:rPr>
              <a:t>taille identique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D25E6-DF22-4D3E-BF9B-321B06DC5D3B}" type="slidenum">
              <a:rPr lang="fr-FR"/>
              <a:pPr>
                <a:defRPr/>
              </a:pPr>
              <a:t>108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758AB-991B-4C42-A74E-543FD2672621}" type="slidenum">
              <a:rPr lang="fr-FR"/>
              <a:pPr>
                <a:defRPr/>
              </a:pPr>
              <a:t>109</a:t>
            </a:fld>
            <a:endParaRPr lang="fr-FR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928938"/>
            <a:ext cx="1733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8572500" y="2143125"/>
            <a:ext cx="428625" cy="714375"/>
          </a:xfrm>
          <a:prstGeom prst="downArrow">
            <a:avLst>
              <a:gd name="adj1" fmla="val 37389"/>
              <a:gd name="adj2" fmla="val 6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150"/>
            <a:ext cx="70675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38" y="2143125"/>
            <a:ext cx="2714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 err="1"/>
              <a:t>Resize</a:t>
            </a:r>
            <a:r>
              <a:rPr lang="fr-FR" sz="2400" dirty="0"/>
              <a:t> garde la grille</a:t>
            </a:r>
          </a:p>
        </p:txBody>
      </p:sp>
      <p:pic>
        <p:nvPicPr>
          <p:cNvPr id="38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8688" y="95250"/>
            <a:ext cx="3135312" cy="1833563"/>
          </a:xfrm>
        </p:spPr>
      </p:pic>
      <p:sp>
        <p:nvSpPr>
          <p:cNvPr id="12" name="TextBox 11"/>
          <p:cNvSpPr txBox="1"/>
          <p:nvPr/>
        </p:nvSpPr>
        <p:spPr>
          <a:xfrm>
            <a:off x="4429125" y="4586288"/>
            <a:ext cx="46434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Grille de 2 lignes et 3 colonnes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Composants disposés automatiquement </a:t>
            </a:r>
          </a:p>
        </p:txBody>
      </p:sp>
    </p:spTree>
    <p:extLst>
      <p:ext uri="{BB962C8B-B14F-4D97-AF65-F5344CB8AC3E}">
        <p14:creationId xmlns:p14="http://schemas.microsoft.com/office/powerpoint/2010/main" val="130643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Critères de qualité dans l’orientation à objets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Modularité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b="1" dirty="0" smtClean="0"/>
              <a:t>forte cohésion </a:t>
            </a:r>
            <a:r>
              <a:rPr lang="fr-FR" sz="2200" dirty="0" smtClean="0"/>
              <a:t>dans la classe, </a:t>
            </a:r>
            <a:r>
              <a:rPr lang="fr-FR" sz="2200" b="1" dirty="0" smtClean="0"/>
              <a:t>faible couplage </a:t>
            </a:r>
            <a:r>
              <a:rPr lang="fr-FR" sz="2200" dirty="0" smtClean="0"/>
              <a:t>entre les classes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Robustesse</a:t>
            </a:r>
            <a:r>
              <a:rPr lang="fr-FR" sz="2400" dirty="0" smtClean="0"/>
              <a:t> : </a:t>
            </a:r>
          </a:p>
          <a:p>
            <a:pPr lvl="2"/>
            <a:r>
              <a:rPr lang="fr-FR" sz="2200" dirty="0" smtClean="0"/>
              <a:t>capacité d’un programme à </a:t>
            </a:r>
            <a:r>
              <a:rPr lang="fr-FR" sz="2200" b="1" dirty="0" smtClean="0"/>
              <a:t>bien fonctionner</a:t>
            </a:r>
            <a:r>
              <a:rPr lang="fr-FR" sz="2200" dirty="0" smtClean="0"/>
              <a:t>, sans bugs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Extensibilité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dirty="0" smtClean="0"/>
              <a:t>possibilité d’</a:t>
            </a:r>
            <a:r>
              <a:rPr lang="fr-FR" sz="2200" b="1" dirty="0" smtClean="0"/>
              <a:t>étendre</a:t>
            </a:r>
            <a:r>
              <a:rPr lang="fr-FR" sz="2200" dirty="0" smtClean="0"/>
              <a:t> facilement les fonctionnalités d’un programme, </a:t>
            </a:r>
            <a:r>
              <a:rPr lang="fr-FR" sz="2200" b="1" dirty="0" smtClean="0"/>
              <a:t>sans compromettre son intégrité 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Evolutivité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dirty="0" smtClean="0"/>
              <a:t>possibilité de faire concevoir un logiciel de manière </a:t>
            </a:r>
            <a:r>
              <a:rPr lang="fr-FR" sz="2200" b="1" dirty="0" smtClean="0"/>
              <a:t>incrémentale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Réutilisabilité</a:t>
            </a:r>
            <a:r>
              <a:rPr lang="fr-FR" sz="2400" dirty="0" smtClean="0"/>
              <a:t> : </a:t>
            </a:r>
          </a:p>
          <a:p>
            <a:pPr lvl="2"/>
            <a:r>
              <a:rPr lang="fr-FR" sz="2200" dirty="0" smtClean="0"/>
              <a:t>possibilité de réutiliser </a:t>
            </a:r>
            <a:r>
              <a:rPr lang="fr-FR" sz="2200" b="1" dirty="0" smtClean="0"/>
              <a:t>sans modification </a:t>
            </a:r>
            <a:r>
              <a:rPr lang="fr-FR" sz="2200" dirty="0" smtClean="0"/>
              <a:t>une classe </a:t>
            </a:r>
          </a:p>
          <a:p>
            <a:pPr lvl="1"/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4EF-38EF-3646-A7D8-E1F7E0A947E0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GridBagLayout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4697413"/>
          </a:xfrm>
        </p:spPr>
        <p:txBody>
          <a:bodyPr/>
          <a:lstStyle/>
          <a:p>
            <a:r>
              <a:rPr lang="fr-FR" smtClean="0"/>
              <a:t>Disposition des composants également en lignes et colonnes</a:t>
            </a:r>
          </a:p>
          <a:p>
            <a:r>
              <a:rPr lang="fr-FR" smtClean="0"/>
              <a:t>Cellules de </a:t>
            </a:r>
            <a:r>
              <a:rPr lang="fr-FR" b="1" smtClean="0">
                <a:solidFill>
                  <a:schemeClr val="tx2"/>
                </a:solidFill>
              </a:rPr>
              <a:t>taille</a:t>
            </a:r>
            <a:r>
              <a:rPr lang="fr-FR" b="1" smtClean="0"/>
              <a:t> </a:t>
            </a:r>
            <a:r>
              <a:rPr lang="fr-FR" b="1" smtClean="0">
                <a:solidFill>
                  <a:schemeClr val="tx2"/>
                </a:solidFill>
              </a:rPr>
              <a:t>variable</a:t>
            </a:r>
          </a:p>
          <a:p>
            <a:pPr lvl="1"/>
            <a:r>
              <a:rPr lang="fr-FR" smtClean="0"/>
              <a:t>Composants peuvent s’étendre sur plusieurs cellules </a:t>
            </a:r>
          </a:p>
          <a:p>
            <a:r>
              <a:rPr lang="fr-FR" smtClean="0"/>
              <a:t>Définition des contraintes (</a:t>
            </a:r>
            <a:r>
              <a:rPr lang="fr-FR" b="1" smtClean="0">
                <a:solidFill>
                  <a:schemeClr val="tx2"/>
                </a:solidFill>
              </a:rPr>
              <a:t>GridBagConstraints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Chaque composant est associé à un GridBagConstraints</a:t>
            </a:r>
          </a:p>
          <a:p>
            <a:pPr lvl="1"/>
            <a:r>
              <a:rPr lang="fr-FR" smtClean="0"/>
              <a:t>Les contraintes définissent le positionnement du composant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567B-9990-45E5-BC02-19847FEDE965}" type="slidenum">
              <a:rPr lang="fr-FR"/>
              <a:pPr>
                <a:defRPr/>
              </a:pPr>
              <a:t>110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4260F-11F4-4633-AF82-3B5AF6238B61}" type="slidenum">
              <a:rPr lang="fr-FR"/>
              <a:pPr>
                <a:defRPr/>
              </a:pPr>
              <a:t>111</a:t>
            </a:fld>
            <a:endParaRPr lang="fr-FR"/>
          </a:p>
        </p:txBody>
      </p:sp>
      <p:pic>
        <p:nvPicPr>
          <p:cNvPr id="409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714625"/>
            <a:ext cx="1838325" cy="1476375"/>
          </a:xfrm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43063"/>
            <a:ext cx="3248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0"/>
            <a:ext cx="1628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0013983">
            <a:off x="2890838" y="2808288"/>
            <a:ext cx="1500187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ight Arrow 10"/>
          <p:cNvSpPr/>
          <p:nvPr/>
        </p:nvSpPr>
        <p:spPr>
          <a:xfrm rot="1850219">
            <a:off x="2879725" y="3849688"/>
            <a:ext cx="1500188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428625" y="4857750"/>
            <a:ext cx="32861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Position et comportement lors du </a:t>
            </a:r>
            <a:r>
              <a:rPr lang="fr-FR" sz="2400" i="1" dirty="0" err="1"/>
              <a:t>resize</a:t>
            </a:r>
            <a:r>
              <a:rPr lang="fr-FR" sz="2400" dirty="0"/>
              <a:t> par composant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1214438"/>
            <a:ext cx="32861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Cellules de la grille ont une taille variable</a:t>
            </a:r>
          </a:p>
        </p:txBody>
      </p:sp>
      <p:sp>
        <p:nvSpPr>
          <p:cNvPr id="14" name="Flowchart: Or 13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0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31900"/>
            <a:ext cx="8929687" cy="5054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Différentes contraintes  sont possibles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Emplacement dans la grille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gridx</a:t>
            </a:r>
            <a:r>
              <a:rPr lang="fr-FR" dirty="0" smtClean="0"/>
              <a:t> (colonne), </a:t>
            </a:r>
            <a:r>
              <a:rPr lang="fr-FR" i="1" dirty="0" err="1" smtClean="0">
                <a:solidFill>
                  <a:srgbClr val="7030A0"/>
                </a:solidFill>
              </a:rPr>
              <a:t>gridy</a:t>
            </a:r>
            <a:r>
              <a:rPr lang="fr-FR" dirty="0" smtClean="0"/>
              <a:t> (ligne)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c.gridx</a:t>
            </a:r>
            <a:r>
              <a:rPr lang="fr-FR" dirty="0" smtClean="0"/>
              <a:t> = 1;  </a:t>
            </a:r>
            <a:r>
              <a:rPr lang="fr-FR" dirty="0" err="1" smtClean="0"/>
              <a:t>c.gridy</a:t>
            </a:r>
            <a:r>
              <a:rPr lang="fr-FR" dirty="0" smtClean="0"/>
              <a:t> = 0;  //2</a:t>
            </a:r>
            <a:r>
              <a:rPr lang="fr-FR" baseline="30000" dirty="0" smtClean="0"/>
              <a:t>nd</a:t>
            </a:r>
            <a:r>
              <a:rPr lang="fr-FR" dirty="0" smtClean="0"/>
              <a:t> colonne, 1</a:t>
            </a:r>
            <a:r>
              <a:rPr lang="fr-FR" baseline="30000" dirty="0" smtClean="0"/>
              <a:t>er</a:t>
            </a:r>
            <a:r>
              <a:rPr lang="fr-FR" dirty="0" smtClean="0"/>
              <a:t> ligne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des cellules adjacentes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gridwidth</a:t>
            </a:r>
            <a:r>
              <a:rPr lang="fr-FR" dirty="0" smtClean="0"/>
              <a:t> (n° de colonnes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gridheight</a:t>
            </a:r>
            <a:r>
              <a:rPr lang="fr-FR" dirty="0" smtClean="0"/>
              <a:t> (n° de lignes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3;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</a:t>
            </a:r>
            <a:r>
              <a:rPr lang="fr-FR" dirty="0" err="1" smtClean="0"/>
              <a:t>GridBagConstraints.REMAINDER</a:t>
            </a:r>
            <a:r>
              <a:rPr lang="fr-FR" dirty="0" smtClean="0"/>
              <a:t>; //dernier de la col.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c.gridheight</a:t>
            </a:r>
            <a:r>
              <a:rPr lang="fr-FR" dirty="0" smtClean="0"/>
              <a:t> = </a:t>
            </a:r>
            <a:r>
              <a:rPr lang="fr-FR" dirty="0" err="1" smtClean="0"/>
              <a:t>GridBagConstraints.RELATIVE</a:t>
            </a:r>
            <a:r>
              <a:rPr lang="fr-FR" dirty="0" smtClean="0"/>
              <a:t>; //après le dernier 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d’une zone (</a:t>
            </a:r>
            <a:r>
              <a:rPr lang="fr-FR" dirty="0" err="1" smtClean="0">
                <a:solidFill>
                  <a:srgbClr val="7030A0"/>
                </a:solidFill>
              </a:rPr>
              <a:t>fill</a:t>
            </a:r>
            <a:r>
              <a:rPr lang="fr-FR" dirty="0" smtClean="0"/>
              <a:t>):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7030A0"/>
                </a:solidFill>
              </a:rPr>
              <a:t>NONE</a:t>
            </a:r>
            <a:r>
              <a:rPr lang="fr-FR" dirty="0" smtClean="0"/>
              <a:t> (aucun), </a:t>
            </a:r>
            <a:r>
              <a:rPr lang="fr-FR" dirty="0" smtClean="0">
                <a:solidFill>
                  <a:srgbClr val="7030A0"/>
                </a:solidFill>
              </a:rPr>
              <a:t>HORIZONTAL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VERTICAL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BOTH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c.fill</a:t>
            </a:r>
            <a:r>
              <a:rPr lang="fr-FR" dirty="0" smtClean="0"/>
              <a:t> = </a:t>
            </a:r>
            <a:r>
              <a:rPr lang="fr-FR" dirty="0" err="1" smtClean="0"/>
              <a:t>GridBagConstraints.HORIZONTAL</a:t>
            </a:r>
            <a:r>
              <a:rPr lang="fr-FR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ACC52-1639-4F8E-B400-D316E2636CBC}" type="slidenum">
              <a:rPr lang="fr-FR"/>
              <a:pPr>
                <a:defRPr/>
              </a:pPr>
              <a:t>112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5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lvl="1"/>
            <a:r>
              <a:rPr lang="fr-FR" smtClean="0"/>
              <a:t>Remplissage interne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ipadx</a:t>
            </a:r>
            <a:r>
              <a:rPr lang="fr-FR" smtClean="0"/>
              <a:t> (horizontal), </a:t>
            </a:r>
            <a:r>
              <a:rPr lang="fr-FR" smtClean="0">
                <a:solidFill>
                  <a:srgbClr val="7030A0"/>
                </a:solidFill>
              </a:rPr>
              <a:t>ipady</a:t>
            </a:r>
            <a:r>
              <a:rPr lang="fr-FR" smtClean="0"/>
              <a:t> (vertical)</a:t>
            </a:r>
          </a:p>
          <a:p>
            <a:pPr lvl="2"/>
            <a:r>
              <a:rPr lang="fr-FR" smtClean="0"/>
              <a:t>c.ipady = 40;   //composant haut</a:t>
            </a:r>
          </a:p>
          <a:p>
            <a:pPr lvl="1"/>
            <a:r>
              <a:rPr lang="fr-FR" smtClean="0"/>
              <a:t>Poids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weightx</a:t>
            </a:r>
            <a:r>
              <a:rPr lang="fr-FR" smtClean="0"/>
              <a:t> (0 si la colonne doit garder sa taille)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weighty</a:t>
            </a:r>
            <a:r>
              <a:rPr lang="fr-FR" smtClean="0"/>
              <a:t> (0 si la ligne doit garde sa taille)</a:t>
            </a:r>
          </a:p>
          <a:p>
            <a:pPr lvl="2"/>
            <a:r>
              <a:rPr lang="fr-FR" smtClean="0"/>
              <a:t>c.weightx = 0.0;       c.weightx = 100; </a:t>
            </a:r>
          </a:p>
          <a:p>
            <a:pPr lvl="1"/>
            <a:r>
              <a:rPr lang="fr-FR" smtClean="0"/>
              <a:t>Situation du composant dans la zone (</a:t>
            </a:r>
            <a:r>
              <a:rPr lang="fr-FR" smtClean="0">
                <a:solidFill>
                  <a:srgbClr val="7030A0"/>
                </a:solidFill>
              </a:rPr>
              <a:t>anchor</a:t>
            </a:r>
            <a:r>
              <a:rPr lang="fr-FR" smtClean="0"/>
              <a:t>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CENTER, NORTH, NORTHEAST, EAST, PAGE_END</a:t>
            </a:r>
            <a:r>
              <a:rPr lang="fr-FR" smtClean="0"/>
              <a:t>… </a:t>
            </a:r>
          </a:p>
          <a:p>
            <a:pPr lvl="2"/>
            <a:r>
              <a:rPr lang="fr-FR" smtClean="0"/>
              <a:t>c.anchor = GridBagConstraints.PAGE_END;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F754-C4F2-45AF-A4D8-D994CEF3D04D}" type="slidenum">
              <a:rPr lang="fr-FR"/>
              <a:pPr>
                <a:defRPr/>
              </a:pPr>
              <a:t>113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E175-2BED-48B5-B702-DAEDE27E6494}" type="slidenum">
              <a:rPr lang="fr-FR"/>
              <a:pPr>
                <a:defRPr/>
              </a:pPr>
              <a:t>114</a:t>
            </a:fld>
            <a:endParaRPr lang="fr-FR"/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71563"/>
            <a:ext cx="6548437" cy="5214937"/>
          </a:xfrm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85938"/>
            <a:ext cx="1838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8"/>
            <a:ext cx="24145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29000"/>
            <a:ext cx="4838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Or 9"/>
          <p:cNvSpPr/>
          <p:nvPr/>
        </p:nvSpPr>
        <p:spPr>
          <a:xfrm>
            <a:off x="5940152" y="42684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11560" y="1484784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Utiliser différents gestionnaires des </a:t>
            </a:r>
            <a:r>
              <a:rPr lang="fr-FR" dirty="0" err="1" smtClean="0"/>
              <a:t>layouts</a:t>
            </a:r>
            <a:r>
              <a:rPr lang="fr-FR" dirty="0" smtClean="0"/>
              <a:t> avec le convertisseur °C </a:t>
            </a:r>
            <a:r>
              <a:rPr lang="fr-FR" dirty="0" smtClean="0">
                <a:sym typeface="Symbol"/>
              </a:rPr>
              <a:t> °F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BorderLayout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GridLayout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FlowLayout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1BF59-F03D-4BA0-A7CE-B380198D7EDD}" type="slidenum">
              <a:rPr lang="fr-FR"/>
              <a:pPr>
                <a:defRPr/>
              </a:pPr>
              <a:t>115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116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47863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Model – </a:t>
            </a:r>
            <a:r>
              <a:rPr lang="fr-FR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>
                <a:solidFill>
                  <a:schemeClr val="tx2"/>
                </a:solidFill>
              </a:rPr>
              <a:t> – Control</a:t>
            </a:r>
            <a:r>
              <a:rPr lang="fr-FR" dirty="0" smtClean="0"/>
              <a:t>  (MVC)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Origines aux années 80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Développement d’interfaces en </a:t>
            </a:r>
            <a:r>
              <a:rPr lang="fr-FR" dirty="0" err="1" smtClean="0">
                <a:solidFill>
                  <a:schemeClr val="tx2"/>
                </a:solidFill>
              </a:rPr>
              <a:t>Smalltalk</a:t>
            </a:r>
            <a:endParaRPr lang="fr-FR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chemeClr val="tx2"/>
                </a:solidFill>
              </a:rPr>
              <a:t>Séparation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 et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application</a:t>
            </a:r>
            <a:r>
              <a:rPr lang="fr-FR" dirty="0" smtClean="0"/>
              <a:t>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Modifications dans</a:t>
            </a:r>
            <a:br>
              <a:rPr lang="fr-FR" dirty="0" smtClean="0"/>
            </a:br>
            <a:r>
              <a:rPr lang="fr-FR" dirty="0" smtClean="0"/>
              <a:t>un élément n’entraine </a:t>
            </a:r>
            <a:br>
              <a:rPr lang="fr-FR" dirty="0" smtClean="0"/>
            </a:br>
            <a:r>
              <a:rPr lang="fr-FR" dirty="0" smtClean="0"/>
              <a:t>pas des modifications </a:t>
            </a:r>
            <a:br>
              <a:rPr lang="fr-FR" dirty="0" smtClean="0"/>
            </a:br>
            <a:r>
              <a:rPr lang="fr-FR" dirty="0" smtClean="0"/>
              <a:t>sur les autres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52934-905F-4130-92C1-5068AE5C4A31}" type="slidenum">
              <a:rPr lang="fr-FR"/>
              <a:pPr>
                <a:defRPr/>
              </a:pPr>
              <a:t>117</a:t>
            </a:fld>
            <a:endParaRPr lang="fr-FR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429375" y="6334125"/>
            <a:ext cx="2714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</a:t>
            </a:r>
          </a:p>
          <a:p>
            <a:r>
              <a:rPr lang="fr-FR" sz="1400"/>
              <a:t>Gamma </a:t>
            </a:r>
            <a:r>
              <a:rPr lang="fr-FR" sz="1400" i="1"/>
              <a:t>et al.  Design patterns</a:t>
            </a:r>
            <a:r>
              <a:rPr lang="fr-FR" sz="1400"/>
              <a:t>, 94</a:t>
            </a:r>
          </a:p>
        </p:txBody>
      </p:sp>
      <p:pic>
        <p:nvPicPr>
          <p:cNvPr id="3074" name="Picture 2" descr="C:\Users\kirsch\Documents\Manu\Paris\MIAGE\IHM-INF2 (ISI5)\images\MVC-GoF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24163"/>
            <a:ext cx="4875213" cy="35337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2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00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Éléments (participants)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Model</a:t>
            </a:r>
            <a:r>
              <a:rPr lang="fr-FR" dirty="0" smtClean="0"/>
              <a:t>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application object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domain-specific software simulation or implementation of the application’s central structure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Les composants qui font réellement le travail 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</a:t>
            </a:r>
            <a:r>
              <a:rPr lang="en-US" dirty="0" smtClean="0"/>
              <a:t> </a:t>
            </a:r>
            <a:r>
              <a:rPr lang="en-US" i="1" dirty="0" smtClean="0"/>
              <a:t>screen presentation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views deal with everything graphical</a:t>
            </a:r>
            <a:r>
              <a:rPr lang="fr-FR" dirty="0" smtClean="0"/>
              <a:t>: </a:t>
            </a:r>
            <a:r>
              <a:rPr lang="en-US" i="1" dirty="0" smtClean="0"/>
              <a:t>they request data from their model and display the data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La représentation graphique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Controller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way user interface reacts to user input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controllers […] provide the interface between the model with its associated views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 lien entre la vue et le modèle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B945-6377-4F19-B070-D5BF827EE165}" type="slidenum">
              <a:rPr lang="fr-FR"/>
              <a:pPr>
                <a:defRPr/>
              </a:pPr>
              <a:t>118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143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Division du travail entre le modèle, la vue et le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représente les données et la logique métier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peut être représenté visuellement de différentes manières, par différentes vues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vues doivent être synchronisées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modes d’interaction peuvent changer en fonction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Le modèle est totalement indépendant des pairs vue/contrôle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À chaque vue correspond un contrôle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Un modèle peut avoir plusieurs pairs vue / contrôle 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La vue doit assurer que la présentation suit l’état du modèle</a:t>
            </a:r>
            <a:r>
              <a:rPr lang="fr-FR" sz="2400" smtClean="0"/>
              <a:t> 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Si l’état du modèle change, celui-ci doit notifier les pairs vue /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modifications sur l’état du modèle impliquent la mise à jour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Mécanisme de </a:t>
            </a:r>
            <a:r>
              <a:rPr lang="fr-FR" sz="2400" b="1" i="1" smtClean="0">
                <a:solidFill>
                  <a:schemeClr val="tx2"/>
                </a:solidFill>
              </a:rPr>
              <a:t>subscribe/notify </a:t>
            </a:r>
            <a:r>
              <a:rPr lang="fr-FR" sz="2400" b="1" smtClean="0">
                <a:solidFill>
                  <a:schemeClr val="tx2"/>
                </a:solidFill>
              </a:rPr>
              <a:t>entre les éléments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C2C79-FF2F-4486-8385-B9D536ECB3FB}" type="slidenum">
              <a:rPr lang="fr-FR"/>
              <a:pPr>
                <a:defRPr/>
              </a:pPr>
              <a:t>119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3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Développement de qualité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Penser qualité </a:t>
            </a:r>
          </a:p>
          <a:p>
            <a:pPr lvl="2"/>
            <a:r>
              <a:rPr lang="fr-FR" sz="2000" dirty="0" smtClean="0"/>
              <a:t>Modularité / réutilisation </a:t>
            </a:r>
          </a:p>
          <a:p>
            <a:pPr lvl="2"/>
            <a:r>
              <a:rPr lang="fr-FR" sz="2000" dirty="0" smtClean="0"/>
              <a:t>Évolutivité / extensibilité </a:t>
            </a:r>
          </a:p>
          <a:p>
            <a:pPr lvl="2"/>
            <a:r>
              <a:rPr lang="fr-FR" sz="2000" dirty="0" smtClean="0"/>
              <a:t>Robustesse </a:t>
            </a:r>
          </a:p>
          <a:p>
            <a:pPr lvl="2"/>
            <a:endParaRPr lang="fr-FR" sz="2000" dirty="0" smtClean="0"/>
          </a:p>
          <a:p>
            <a:pPr lvl="1"/>
            <a:r>
              <a:rPr lang="fr-FR" sz="2400" b="1" dirty="0" smtClean="0"/>
              <a:t>Vision globale </a:t>
            </a:r>
          </a:p>
          <a:p>
            <a:pPr lvl="2"/>
            <a:r>
              <a:rPr lang="fr-FR" sz="2000" dirty="0" smtClean="0"/>
              <a:t>Solution à court terme X solution à long terme</a:t>
            </a:r>
          </a:p>
          <a:p>
            <a:pPr lvl="2"/>
            <a:endParaRPr lang="fr-FR" sz="2000" dirty="0" smtClean="0"/>
          </a:p>
          <a:p>
            <a:pPr lvl="1">
              <a:buFont typeface="Wingdings" charset="2"/>
              <a:buChar char="Ø"/>
            </a:pPr>
            <a:r>
              <a:rPr lang="fr-FR" sz="2800" b="1" dirty="0" smtClean="0">
                <a:solidFill>
                  <a:srgbClr val="790A14"/>
                </a:solidFill>
              </a:rPr>
              <a:t> Besoin de modélisation ! </a:t>
            </a:r>
            <a:endParaRPr lang="fr-FR" sz="2800" b="1" dirty="0" smtClean="0">
              <a:solidFill>
                <a:srgbClr val="D2533C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fr-FR" sz="2400" b="1" dirty="0" smtClean="0"/>
              <a:t>Correspondance modèle </a:t>
            </a:r>
            <a:r>
              <a:rPr lang="fr-FR" sz="2400" b="1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fr-FR" sz="2400" b="1" dirty="0" smtClean="0">
                <a:sym typeface="Wingdings"/>
              </a:rPr>
              <a:t> code généré 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948264" y="3501008"/>
            <a:ext cx="1523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Code</a:t>
            </a:r>
            <a:endParaRPr lang="fr-FR" sz="2400" dirty="0"/>
          </a:p>
        </p:txBody>
      </p:sp>
      <p:sp>
        <p:nvSpPr>
          <p:cNvPr id="7" name="Flèche courbée vers le bas 6"/>
          <p:cNvSpPr/>
          <p:nvPr/>
        </p:nvSpPr>
        <p:spPr>
          <a:xfrm rot="5400000">
            <a:off x="7399176" y="2546040"/>
            <a:ext cx="1512168" cy="6858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04864"/>
            <a:ext cx="1452453" cy="838200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940152" y="1484784"/>
            <a:ext cx="1152128" cy="792088"/>
            <a:chOff x="228600" y="5334000"/>
            <a:chExt cx="1716360" cy="90261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91200"/>
              <a:ext cx="1182960" cy="44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0"/>
              <a:ext cx="912798" cy="68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ZoneTexte 4"/>
          <p:cNvSpPr txBox="1"/>
          <p:nvPr/>
        </p:nvSpPr>
        <p:spPr>
          <a:xfrm>
            <a:off x="6948264" y="1700808"/>
            <a:ext cx="1523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Modèle </a:t>
            </a:r>
            <a:endParaRPr lang="fr-FR" sz="2400" dirty="0"/>
          </a:p>
        </p:txBody>
      </p:sp>
      <p:sp>
        <p:nvSpPr>
          <p:cNvPr id="8" name="Flèche courbée vers le bas 7"/>
          <p:cNvSpPr/>
          <p:nvPr/>
        </p:nvSpPr>
        <p:spPr>
          <a:xfrm rot="5400000" flipH="1" flipV="1">
            <a:off x="6533356" y="2438028"/>
            <a:ext cx="1440160" cy="6858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149080"/>
            <a:ext cx="835463" cy="520223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96" y="4293096"/>
            <a:ext cx="724849" cy="549728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005064"/>
            <a:ext cx="724849" cy="549728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D544-57A9-5747-84A3-1AFC3F29D873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8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04E0-2BAC-4386-9384-7FBC8920DAFA}" type="slidenum">
              <a:rPr lang="fr-FR"/>
              <a:pPr>
                <a:defRPr/>
              </a:pPr>
              <a:t>120</a:t>
            </a:fld>
            <a:endParaRPr lang="fr-FR"/>
          </a:p>
        </p:txBody>
      </p:sp>
      <p:pic>
        <p:nvPicPr>
          <p:cNvPr id="16390" name="Picture 2" descr="C:\Users\kirsch\Documents\Manu\Paris\MIAGE\IHM-INF2 (ISI5)\images\mvc-structure-gene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28725"/>
            <a:ext cx="707231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Java BluePrints, </a:t>
            </a:r>
            <a:r>
              <a:rPr lang="fr-FR" sz="1400" i="1"/>
              <a:t>Model-View-Controller </a:t>
            </a:r>
            <a:r>
              <a:rPr lang="fr-FR" sz="1400"/>
              <a:t>http://java.sun.com/blueprints/patterns/MVC-detailed.html</a:t>
            </a:r>
          </a:p>
        </p:txBody>
      </p:sp>
    </p:spTree>
    <p:extLst>
      <p:ext uri="{BB962C8B-B14F-4D97-AF65-F5344CB8AC3E}">
        <p14:creationId xmlns:p14="http://schemas.microsoft.com/office/powerpoint/2010/main" val="2317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By applying the Model-View-Controller (MVC) architecture […], you </a:t>
            </a:r>
            <a:r>
              <a:rPr lang="en-US" i="1" dirty="0" smtClean="0">
                <a:solidFill>
                  <a:schemeClr val="tx2"/>
                </a:solidFill>
              </a:rPr>
              <a:t>separate</a:t>
            </a:r>
            <a:r>
              <a:rPr lang="en-US" i="1" dirty="0" smtClean="0"/>
              <a:t> core </a:t>
            </a:r>
            <a:r>
              <a:rPr lang="en-US" b="1" i="1" dirty="0" smtClean="0">
                <a:solidFill>
                  <a:schemeClr val="tx2"/>
                </a:solidFill>
              </a:rPr>
              <a:t>business model </a:t>
            </a:r>
            <a:r>
              <a:rPr lang="en-US" i="1" dirty="0" smtClean="0"/>
              <a:t>functionality from the </a:t>
            </a:r>
            <a:r>
              <a:rPr lang="en-US" b="1" i="1" dirty="0" smtClean="0">
                <a:solidFill>
                  <a:schemeClr val="tx2"/>
                </a:solidFill>
              </a:rPr>
              <a:t>presentation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control logic </a:t>
            </a:r>
            <a:r>
              <a:rPr lang="en-US" i="1" dirty="0" smtClean="0"/>
              <a:t>that uses this functionality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Model</a:t>
            </a:r>
            <a:r>
              <a:rPr lang="en-US" i="1" dirty="0" smtClean="0"/>
              <a:t> - The model </a:t>
            </a:r>
            <a:r>
              <a:rPr lang="en-US" i="1" dirty="0" smtClean="0">
                <a:solidFill>
                  <a:srgbClr val="7030A0"/>
                </a:solidFill>
              </a:rPr>
              <a:t>represents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enterprise data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7030A0"/>
                </a:solidFill>
              </a:rPr>
              <a:t>business rules </a:t>
            </a:r>
            <a:r>
              <a:rPr lang="en-US" i="1" dirty="0" smtClean="0"/>
              <a:t>that govern access to and updates of this data.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View</a:t>
            </a:r>
            <a:r>
              <a:rPr lang="en-US" i="1" dirty="0" smtClean="0"/>
              <a:t> -The view </a:t>
            </a:r>
            <a:r>
              <a:rPr lang="en-US" i="1" dirty="0" smtClean="0">
                <a:solidFill>
                  <a:srgbClr val="7030A0"/>
                </a:solidFill>
              </a:rPr>
              <a:t>renders</a:t>
            </a:r>
            <a:r>
              <a:rPr lang="en-US" i="1" dirty="0" smtClean="0"/>
              <a:t> the contents of a model.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Controller</a:t>
            </a:r>
            <a:r>
              <a:rPr lang="en-US" i="1" dirty="0" smtClean="0"/>
              <a:t> - The controller </a:t>
            </a:r>
            <a:r>
              <a:rPr lang="en-US" i="1" dirty="0" smtClean="0">
                <a:solidFill>
                  <a:srgbClr val="7030A0"/>
                </a:solidFill>
              </a:rPr>
              <a:t>translates interactions </a:t>
            </a:r>
            <a:r>
              <a:rPr lang="en-US" i="1" dirty="0" smtClean="0"/>
              <a:t>with the view into actions to be performed by the model.</a:t>
            </a:r>
            <a:endParaRPr lang="fr-FR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1B4F8-6FA4-4A0A-96AB-CA7FBE7AE1B5}" type="slidenum">
              <a:rPr lang="fr-FR"/>
              <a:pPr>
                <a:defRPr/>
              </a:pPr>
              <a:t>121</a:t>
            </a:fld>
            <a:endParaRPr lang="fr-FR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Java BluePrints, </a:t>
            </a:r>
            <a:r>
              <a:rPr lang="fr-FR" sz="1400" i="1"/>
              <a:t>Model-View-Controller </a:t>
            </a:r>
            <a:r>
              <a:rPr lang="fr-FR" sz="1400"/>
              <a:t>http://java.sun.com/blueprints/patterns/MVC-detailed.html</a:t>
            </a:r>
          </a:p>
        </p:txBody>
      </p:sp>
    </p:spTree>
    <p:extLst>
      <p:ext uri="{BB962C8B-B14F-4D97-AF65-F5344CB8AC3E}">
        <p14:creationId xmlns:p14="http://schemas.microsoft.com/office/powerpoint/2010/main" val="34212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22"/>
            <a:ext cx="718663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Une application selon MVC</a:t>
            </a:r>
            <a:endParaRPr sz="4000"/>
          </a:p>
        </p:txBody>
      </p:sp>
      <p:pic>
        <p:nvPicPr>
          <p:cNvPr id="18435" name="Content Placeholder 6" descr="MVCClasse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286000"/>
            <a:ext cx="6407150" cy="27146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84696-D781-4553-8A58-CBDEDB8C2625}" type="slidenum">
              <a:rPr lang="fr-FR"/>
              <a:pPr>
                <a:defRPr/>
              </a:pPr>
              <a:t>122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19946260">
            <a:off x="587164" y="3917167"/>
            <a:ext cx="16056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Apparence </a:t>
            </a:r>
          </a:p>
        </p:txBody>
      </p:sp>
      <p:sp>
        <p:nvSpPr>
          <p:cNvPr id="9" name="TextBox 8"/>
          <p:cNvSpPr txBox="1"/>
          <p:nvPr/>
        </p:nvSpPr>
        <p:spPr>
          <a:xfrm rot="19946260">
            <a:off x="3769887" y="4619081"/>
            <a:ext cx="2169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Comportement </a:t>
            </a:r>
          </a:p>
        </p:txBody>
      </p:sp>
      <p:sp>
        <p:nvSpPr>
          <p:cNvPr id="10" name="TextBox 9"/>
          <p:cNvSpPr txBox="1"/>
          <p:nvPr/>
        </p:nvSpPr>
        <p:spPr>
          <a:xfrm rot="2115432">
            <a:off x="6775043" y="3778663"/>
            <a:ext cx="131497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Contenu </a:t>
            </a:r>
          </a:p>
        </p:txBody>
      </p:sp>
      <p:sp>
        <p:nvSpPr>
          <p:cNvPr id="12" name="Left-Up Arrow 11"/>
          <p:cNvSpPr/>
          <p:nvPr/>
        </p:nvSpPr>
        <p:spPr>
          <a:xfrm rot="10800000">
            <a:off x="4071934" y="1500174"/>
            <a:ext cx="857256" cy="1000132"/>
          </a:xfrm>
          <a:prstGeom prst="leftUpArrow">
            <a:avLst>
              <a:gd name="adj1" fmla="val 15285"/>
              <a:gd name="adj2" fmla="val 27429"/>
              <a:gd name="adj3" fmla="val 298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000628" y="1357298"/>
            <a:ext cx="394018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model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controller</a:t>
            </a:r>
            <a:r>
              <a:rPr lang="fr-FR" sz="2000" dirty="0"/>
              <a:t> = new Controller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view</a:t>
            </a:r>
            <a:r>
              <a:rPr lang="fr-FR" sz="2000" dirty="0"/>
              <a:t> = new </a:t>
            </a:r>
            <a:r>
              <a:rPr lang="fr-FR" sz="2000" dirty="0" err="1"/>
              <a:t>View</a:t>
            </a:r>
            <a:r>
              <a:rPr lang="fr-FR" sz="2000" dirty="0"/>
              <a:t> (</a:t>
            </a:r>
            <a:r>
              <a:rPr lang="fr-FR" sz="2000" dirty="0" err="1"/>
              <a:t>controller</a:t>
            </a:r>
            <a:r>
              <a:rPr lang="fr-FR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48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Une application selon MVC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9F2F2-F089-4E9C-A1B8-D5043229487B}" type="slidenum">
              <a:rPr lang="fr-FR"/>
              <a:pPr>
                <a:defRPr/>
              </a:pPr>
              <a:t>123</a:t>
            </a:fld>
            <a:endParaRPr lang="fr-FR"/>
          </a:p>
        </p:txBody>
      </p:sp>
      <p:pic>
        <p:nvPicPr>
          <p:cNvPr id="19462" name="Picture 12" descr="MVCClass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6030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7435" y="1219786"/>
            <a:ext cx="47951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Model </a:t>
            </a:r>
            <a:r>
              <a:rPr lang="fr-FR" dirty="0" err="1"/>
              <a:t>model</a:t>
            </a:r>
            <a:r>
              <a:rPr lang="fr-FR" dirty="0"/>
              <a:t>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Controller </a:t>
            </a:r>
            <a:r>
              <a:rPr lang="fr-FR" dirty="0" err="1"/>
              <a:t>controller</a:t>
            </a:r>
            <a:r>
              <a:rPr lang="fr-FR" dirty="0"/>
              <a:t> = new Controller_1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View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= new View_1 (</a:t>
            </a:r>
            <a:r>
              <a:rPr lang="fr-FR" dirty="0" err="1"/>
              <a:t>controller</a:t>
            </a:r>
            <a:r>
              <a:rPr lang="fr-FR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1465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Avantages MVC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Évolution / réutilisation </a:t>
            </a:r>
          </a:p>
          <a:p>
            <a:r>
              <a:rPr lang="fr-FR" smtClean="0"/>
              <a:t>Possibilité d’avoir différentes représentations </a:t>
            </a:r>
          </a:p>
          <a:p>
            <a:pPr lvl="1"/>
            <a:r>
              <a:rPr lang="fr-FR" smtClean="0"/>
              <a:t>Une même application sur multiples plateformes </a:t>
            </a:r>
          </a:p>
          <a:p>
            <a:r>
              <a:rPr lang="fr-FR" smtClean="0"/>
              <a:t>Changement dynamique de la représentation et du comportement devient possible</a:t>
            </a:r>
          </a:p>
          <a:p>
            <a:pPr lvl="1"/>
            <a:r>
              <a:rPr lang="fr-FR" smtClean="0"/>
              <a:t>Multi-modalité </a:t>
            </a:r>
          </a:p>
          <a:p>
            <a:r>
              <a:rPr lang="fr-FR" smtClean="0"/>
              <a:t>Adaptation  / Personnalisation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BC40A-2AFF-4A21-B028-C66E6C8B33FE}" type="slidenum">
              <a:rPr lang="fr-FR"/>
              <a:pPr>
                <a:defRPr/>
              </a:pPr>
              <a:t>124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0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fr-FR" smtClean="0"/>
              <a:t>Gestionnaire de volume</a:t>
            </a:r>
          </a:p>
          <a:p>
            <a:pPr lvl="1"/>
            <a:r>
              <a:rPr lang="fr-FR" smtClean="0"/>
              <a:t>Modèle : un volume stocké</a:t>
            </a:r>
          </a:p>
          <a:p>
            <a:pPr lvl="1"/>
            <a:r>
              <a:rPr lang="fr-FR" smtClean="0"/>
              <a:t>Vue : différents indicateurs de ce volume</a:t>
            </a:r>
          </a:p>
          <a:p>
            <a:pPr lvl="1"/>
            <a:r>
              <a:rPr lang="fr-FR" smtClean="0"/>
              <a:t>Contrôle : différents contrôle selon le type de vue</a:t>
            </a:r>
          </a:p>
          <a:p>
            <a:pPr lvl="1"/>
            <a:endParaRPr lang="fr-FR" smtClean="0"/>
          </a:p>
          <a:p>
            <a:r>
              <a:rPr lang="fr-FR" sz="2600" smtClean="0"/>
              <a:t>Inspiré de l’exemple de Baptiste Wicht, « Implémentation du pattern MVC » sur Developpez.com</a:t>
            </a:r>
          </a:p>
          <a:p>
            <a:pPr lvl="1"/>
            <a:r>
              <a:rPr lang="fr-FR" sz="2200" smtClean="0">
                <a:hlinkClick r:id="rId2"/>
              </a:rPr>
              <a:t>http://baptiste-wicht.developpez.com/tutoriel/conception/mvc/</a:t>
            </a:r>
            <a:r>
              <a:rPr lang="fr-FR" sz="220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9FD4-7898-4E89-B370-C36E340DAB79}" type="slidenum">
              <a:rPr lang="fr-FR"/>
              <a:pPr>
                <a:defRPr/>
              </a:pPr>
              <a:t>125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224B-675C-446C-A5C4-5DFA0DE4F405}" type="slidenum">
              <a:rPr lang="fr-FR"/>
              <a:pPr>
                <a:defRPr/>
              </a:pPr>
              <a:t>126</a:t>
            </a:fld>
            <a:endParaRPr lang="fr-FR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interactions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5BC04-5266-419A-B9E8-0135D95A1CE2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8A533-8558-472E-A25E-87616DE459F0}" type="slidenum">
              <a:rPr lang="fr-FR"/>
              <a:pPr>
                <a:defRPr/>
              </a:pPr>
              <a:t>127</a:t>
            </a:fld>
            <a:endParaRPr lang="fr-FR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85938"/>
            <a:ext cx="8977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E1EB-6708-48A5-A20D-2C033E39A3A7}" type="slidenum">
              <a:rPr lang="fr-FR"/>
              <a:pPr>
                <a:defRPr/>
              </a:pPr>
              <a:t>128</a:t>
            </a:fld>
            <a:endParaRPr lang="fr-FR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5724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14875" y="1357313"/>
            <a:ext cx="1214438" cy="1928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0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4313" y="1000125"/>
            <a:ext cx="1214437" cy="178593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00188" y="1857375"/>
            <a:ext cx="1214437" cy="7858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88" y="1357313"/>
            <a:ext cx="2071687" cy="785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modèle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 VolumeModel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int </a:t>
            </a:r>
            <a:r>
              <a:rPr lang="fr-FR" sz="2000" smtClean="0">
                <a:solidFill>
                  <a:srgbClr val="7030A0"/>
                </a:solidFill>
              </a:rPr>
              <a:t>volume</a:t>
            </a:r>
            <a:r>
              <a:rPr lang="fr-FR" sz="2000" smtClean="0"/>
              <a:t> : le volume stocké</a:t>
            </a:r>
          </a:p>
          <a:p>
            <a:pPr lvl="1"/>
            <a:r>
              <a:rPr lang="fr-FR" sz="2000" smtClean="0"/>
              <a:t>EventListenerList  </a:t>
            </a:r>
            <a:r>
              <a:rPr lang="fr-FR" sz="2000" smtClean="0">
                <a:solidFill>
                  <a:srgbClr val="7030A0"/>
                </a:solidFill>
              </a:rPr>
              <a:t>listeners</a:t>
            </a:r>
            <a:r>
              <a:rPr lang="fr-FR" sz="2000" smtClean="0"/>
              <a:t> : les </a:t>
            </a:r>
            <a:r>
              <a:rPr lang="fr-FR" sz="2000" i="1" smtClean="0"/>
              <a:t>listeners</a:t>
            </a:r>
            <a:r>
              <a:rPr lang="fr-FR" sz="2000" smtClean="0"/>
              <a:t> abonnés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getVolume</a:t>
            </a:r>
            <a:r>
              <a:rPr lang="fr-FR" sz="2000" smtClean="0"/>
              <a:t>  : récupère la valeur du volume 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setVolume</a:t>
            </a:r>
            <a:r>
              <a:rPr lang="fr-FR" sz="2000" smtClean="0"/>
              <a:t> : modifie la valeur du volume et déclenche </a:t>
            </a:r>
            <a:r>
              <a:rPr lang="fr-FR" sz="2000" i="1" smtClean="0"/>
              <a:t>fireVolumeChanged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fireVolumeChanged</a:t>
            </a:r>
            <a:r>
              <a:rPr lang="fr-FR" sz="2000" smtClean="0"/>
              <a:t> : notification des </a:t>
            </a:r>
            <a:r>
              <a:rPr lang="fr-FR" sz="2000" i="1" smtClean="0"/>
              <a:t>listeners</a:t>
            </a:r>
            <a:r>
              <a:rPr lang="fr-FR" sz="2000" smtClean="0"/>
              <a:t>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addVolumeListener</a:t>
            </a:r>
            <a:r>
              <a:rPr lang="fr-FR" sz="2000" smtClean="0"/>
              <a:t> / </a:t>
            </a:r>
            <a:r>
              <a:rPr lang="fr-FR" sz="2000" smtClean="0">
                <a:solidFill>
                  <a:srgbClr val="7030A0"/>
                </a:solidFill>
              </a:rPr>
              <a:t>removeVolumeListener</a:t>
            </a:r>
            <a:r>
              <a:rPr lang="fr-FR" sz="2000" smtClean="0"/>
              <a:t> : abonnement / désabonnement d’un </a:t>
            </a:r>
            <a:r>
              <a:rPr lang="fr-FR" sz="2000" i="1" smtClean="0"/>
              <a:t>listener</a:t>
            </a:r>
            <a:r>
              <a:rPr lang="fr-FR" sz="2000" smtClean="0"/>
              <a:t> </a:t>
            </a:r>
          </a:p>
          <a:p>
            <a:pPr lvl="1"/>
            <a:endParaRPr lang="fr-FR" sz="20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E03A-0113-4EB3-9DE2-619CC15FBB43}" type="slidenum">
              <a:rPr lang="fr-FR"/>
              <a:pPr>
                <a:defRPr/>
              </a:pPr>
              <a:t>129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43000"/>
            <a:ext cx="5229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665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19175"/>
            <a:ext cx="52752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Anti-exemple </a:t>
            </a:r>
            <a:r>
              <a:rPr lang="fr-FR" dirty="0" smtClean="0"/>
              <a:t>: la </a:t>
            </a:r>
            <a:r>
              <a:rPr lang="fr-FR" b="1" dirty="0" smtClean="0">
                <a:solidFill>
                  <a:srgbClr val="1F497D"/>
                </a:solidFill>
              </a:rPr>
              <a:t>calculette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Faire une </a:t>
            </a:r>
            <a:r>
              <a:rPr lang="fr-FR" b="1" dirty="0" smtClean="0"/>
              <a:t>programme simple</a:t>
            </a:r>
            <a:r>
              <a:rPr lang="fr-FR" dirty="0" smtClean="0"/>
              <a:t>… 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vec </a:t>
            </a:r>
            <a:r>
              <a:rPr lang="fr-FR" b="1" dirty="0" smtClean="0"/>
              <a:t>peu de fonctionnalités </a:t>
            </a:r>
            <a:r>
              <a:rPr lang="fr-FR" dirty="0" smtClean="0"/>
              <a:t>: un calculateur </a:t>
            </a:r>
            <a:r>
              <a:rPr lang="fr-FR" b="1" dirty="0" smtClean="0"/>
              <a:t>+</a:t>
            </a:r>
            <a:r>
              <a:rPr lang="fr-FR" dirty="0" smtClean="0"/>
              <a:t> et </a:t>
            </a:r>
            <a:r>
              <a:rPr lang="fr-FR" b="1" dirty="0" smtClean="0"/>
              <a:t>–</a:t>
            </a:r>
          </a:p>
          <a:p>
            <a:pPr lvl="1"/>
            <a:r>
              <a:rPr lang="fr-FR" dirty="0" smtClean="0"/>
              <a:t>Avec une </a:t>
            </a:r>
            <a:r>
              <a:rPr lang="fr-FR" b="1" dirty="0" smtClean="0"/>
              <a:t>interface simple </a:t>
            </a:r>
            <a:r>
              <a:rPr lang="fr-FR" dirty="0" smtClean="0"/>
              <a:t>: entrée clavier</a:t>
            </a:r>
          </a:p>
          <a:p>
            <a:pPr lvl="1"/>
            <a:r>
              <a:rPr lang="fr-FR" dirty="0" smtClean="0"/>
              <a:t>Avec un </a:t>
            </a:r>
            <a:r>
              <a:rPr lang="fr-FR" b="1" dirty="0" smtClean="0"/>
              <a:t>délai très court </a:t>
            </a:r>
            <a:r>
              <a:rPr lang="fr-FR" dirty="0" smtClean="0"/>
              <a:t>: pour hier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Que allez-vous faire ?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13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304800" y="4277092"/>
            <a:ext cx="2667000" cy="2190300"/>
            <a:chOff x="5352529" y="2416726"/>
            <a:chExt cx="2930560" cy="800425"/>
          </a:xfrm>
          <a:solidFill>
            <a:srgbClr val="F6F89A"/>
          </a:solidFill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354373" y="2416726"/>
              <a:ext cx="2926872" cy="44810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/>
                <a:t>Calculateur</a:t>
              </a:r>
            </a:p>
            <a:p>
              <a:pPr algn="ctr">
                <a:spcBef>
                  <a:spcPct val="50000"/>
                </a:spcBef>
              </a:pPr>
              <a:endParaRPr lang="fr-FR" b="1" dirty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52529" y="2561194"/>
              <a:ext cx="2930560" cy="39365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smtClean="0"/>
                <a:t>a: </a:t>
              </a:r>
              <a:r>
                <a:rPr lang="fr-FR" dirty="0" err="1" smtClean="0"/>
                <a:t>int</a:t>
              </a:r>
              <a:endParaRPr lang="fr-FR" dirty="0" smtClean="0"/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b : </a:t>
              </a:r>
              <a:r>
                <a:rPr lang="fr-FR" dirty="0" err="1" smtClean="0"/>
                <a:t>int</a:t>
              </a:r>
              <a:endParaRPr lang="fr-FR" dirty="0" smtClean="0"/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op : char</a:t>
              </a:r>
              <a:endParaRPr lang="fr-FR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352529" y="2952837"/>
              <a:ext cx="2930560" cy="26431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err="1" smtClean="0"/>
                <a:t>init</a:t>
              </a:r>
              <a:r>
                <a:rPr lang="fr-FR" dirty="0" smtClean="0"/>
                <a:t> ()</a:t>
              </a:r>
            </a:p>
            <a:p>
              <a:pPr>
                <a:spcBef>
                  <a:spcPts val="600"/>
                </a:spcBef>
              </a:pPr>
              <a:r>
                <a:rPr lang="fr-FR" dirty="0" err="1" smtClean="0"/>
                <a:t>calc</a:t>
              </a:r>
              <a:r>
                <a:rPr lang="fr-FR" dirty="0" smtClean="0"/>
                <a:t>() : </a:t>
              </a:r>
              <a:r>
                <a:rPr lang="fr-FR" dirty="0" err="1" smtClean="0"/>
                <a:t>int</a:t>
              </a:r>
              <a:endParaRPr lang="fr-FR" dirty="0" smtClean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29494"/>
            <a:ext cx="5843587" cy="5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623552" y="1199032"/>
            <a:ext cx="589611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</a:t>
            </a:r>
            <a:r>
              <a:rPr lang="fr-FR" sz="2400" dirty="0" smtClean="0"/>
              <a:t>près la mise en production, la direction métier demande l’ajout de nouvelles fonctionnalités : </a:t>
            </a:r>
          </a:p>
          <a:p>
            <a:pPr algn="ctr"/>
            <a:r>
              <a:rPr lang="fr-FR" sz="2400" b="1" dirty="0" smtClean="0"/>
              <a:t>deux nouvelles opérations *  et  /    </a:t>
            </a:r>
            <a:endParaRPr lang="fr-FR" sz="2400" b="1" dirty="0"/>
          </a:p>
        </p:txBody>
      </p:sp>
      <p:sp>
        <p:nvSpPr>
          <p:cNvPr id="12" name="Rounded Rectangle 10"/>
          <p:cNvSpPr/>
          <p:nvPr/>
        </p:nvSpPr>
        <p:spPr>
          <a:xfrm>
            <a:off x="3733800" y="2895600"/>
            <a:ext cx="3505200" cy="3133955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1"/>
          <p:cNvSpPr/>
          <p:nvPr/>
        </p:nvSpPr>
        <p:spPr>
          <a:xfrm rot="20916547">
            <a:off x="4192270" y="4335253"/>
            <a:ext cx="4396180" cy="1994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b="1" dirty="0" smtClean="0"/>
              <a:t>Réutilisation difficile !</a:t>
            </a:r>
          </a:p>
          <a:p>
            <a:pPr algn="ctr"/>
            <a:r>
              <a:rPr lang="fr-FR" sz="2400" b="1" u="sng" dirty="0" smtClean="0"/>
              <a:t>Classe non-extensible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87191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/>
              <a:t>Exemple : </a:t>
            </a:r>
            <a:br>
              <a:rPr sz="3600" dirty="0" smtClean="0"/>
            </a:br>
            <a:r>
              <a:rPr sz="3600" dirty="0" smtClean="0"/>
              <a:t>Les événements et les écouteurs </a:t>
            </a:r>
            <a:endParaRPr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6063" y="1535113"/>
            <a:ext cx="4040187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Événements déclenchés à chaque modification du modèle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6063" y="2174875"/>
            <a:ext cx="4183062" cy="4111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VolumeChangedEvent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EventObject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newVolume</a:t>
            </a:r>
            <a:r>
              <a:rPr lang="fr-FR" sz="2200" dirty="0" smtClean="0"/>
              <a:t> : nouvelle valeur de modèle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VolumeChangedEvent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(Object source, </a:t>
            </a: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dirty="0" err="1" smtClean="0"/>
              <a:t>newVolume</a:t>
            </a:r>
            <a:r>
              <a:rPr lang="fr-FR" sz="22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getNewVolume</a:t>
            </a:r>
            <a:r>
              <a:rPr lang="fr-FR" sz="2200" dirty="0" smtClean="0"/>
              <a:t> : récupère le nouveau valeur du volume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50" y="1535113"/>
            <a:ext cx="4041775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Écouteurs (</a:t>
            </a:r>
            <a:r>
              <a:rPr lang="fr-FR" dirty="0" err="1" smtClean="0"/>
              <a:t>listeners</a:t>
            </a:r>
            <a:r>
              <a:rPr lang="fr-FR" dirty="0" smtClean="0"/>
              <a:t>) abonnés aux événements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4572000" cy="3951288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Interface VolumeModelListener</a:t>
            </a:r>
          </a:p>
          <a:p>
            <a:r>
              <a:rPr lang="fr-FR" smtClean="0">
                <a:solidFill>
                  <a:schemeClr val="tx2"/>
                </a:solidFill>
              </a:rPr>
              <a:t>Extends</a:t>
            </a:r>
            <a:r>
              <a:rPr lang="fr-FR" smtClean="0"/>
              <a:t> : </a:t>
            </a:r>
            <a:r>
              <a:rPr lang="fr-FR" b="1" smtClean="0">
                <a:solidFill>
                  <a:srgbClr val="7030A0"/>
                </a:solidFill>
              </a:rPr>
              <a:t>EventListener</a:t>
            </a:r>
          </a:p>
          <a:p>
            <a:r>
              <a:rPr lang="fr-FR" smtClean="0">
                <a:solidFill>
                  <a:schemeClr val="tx2"/>
                </a:solidFill>
              </a:rPr>
              <a:t>Méthodes</a:t>
            </a:r>
            <a:r>
              <a:rPr lang="fr-FR" smtClean="0"/>
              <a:t> :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volumeChanged</a:t>
            </a:r>
            <a:r>
              <a:rPr lang="fr-FR" smtClean="0"/>
              <a:t> (VolumeChangedEvent event) : </a:t>
            </a:r>
            <a:r>
              <a:rPr lang="fr-FR" i="1" smtClean="0"/>
              <a:t>notification</a:t>
            </a:r>
            <a:r>
              <a:rPr lang="fr-FR" smtClean="0"/>
              <a:t> occurrence de l’événement 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B578-840B-4478-A57A-EDA3B3E7A976}" type="slidenum">
              <a:rPr lang="fr-FR"/>
              <a:pPr>
                <a:defRPr/>
              </a:pPr>
              <a:t>130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4500563"/>
            <a:ext cx="490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73453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1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contrôleur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VolumeController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VolumeModel </a:t>
            </a:r>
            <a:r>
              <a:rPr lang="fr-FR" sz="2000" b="1" smtClean="0">
                <a:solidFill>
                  <a:srgbClr val="7030A0"/>
                </a:solidFill>
              </a:rPr>
              <a:t>model</a:t>
            </a:r>
            <a:r>
              <a:rPr lang="fr-FR" sz="2000" smtClean="0"/>
              <a:t> : le lien vers le </a:t>
            </a:r>
            <a:r>
              <a:rPr lang="fr-FR" sz="2000" i="1" smtClean="0"/>
              <a:t>modèle</a:t>
            </a:r>
          </a:p>
          <a:p>
            <a:pPr lvl="1"/>
            <a:r>
              <a:rPr lang="fr-FR" sz="2000" smtClean="0"/>
              <a:t>List&lt;VolumeView&gt; </a:t>
            </a:r>
            <a:r>
              <a:rPr lang="fr-FR" sz="2000" smtClean="0">
                <a:solidFill>
                  <a:srgbClr val="7030A0"/>
                </a:solidFill>
              </a:rPr>
              <a:t>views</a:t>
            </a:r>
            <a:r>
              <a:rPr lang="fr-FR" sz="2000" smtClean="0"/>
              <a:t> : ensemble de </a:t>
            </a:r>
            <a:r>
              <a:rPr lang="fr-FR" sz="2000" i="1" smtClean="0"/>
              <a:t>vues</a:t>
            </a:r>
            <a:r>
              <a:rPr lang="fr-FR" sz="2000" smtClean="0"/>
              <a:t> dont s’occupe le contrôler 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getModel / setModel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displayViews / closeViews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addView / removeView </a:t>
            </a:r>
            <a:r>
              <a:rPr lang="fr-FR" sz="2000" smtClean="0"/>
              <a:t>: ajoute / enlève une vue de la liste internet et  </a:t>
            </a:r>
            <a:r>
              <a:rPr lang="fr-FR" sz="2000" i="1" smtClean="0"/>
              <a:t>adonne</a:t>
            </a:r>
            <a:r>
              <a:rPr lang="fr-FR" sz="2000" smtClean="0"/>
              <a:t> / </a:t>
            </a:r>
            <a:r>
              <a:rPr lang="fr-FR" sz="2000" i="1" smtClean="0"/>
              <a:t>désabonne</a:t>
            </a:r>
            <a:r>
              <a:rPr lang="fr-FR" sz="2000" smtClean="0"/>
              <a:t> la vue au </a:t>
            </a:r>
            <a:r>
              <a:rPr lang="fr-FR" sz="2000" i="1" smtClean="0"/>
              <a:t>modèle </a:t>
            </a:r>
            <a:endParaRPr lang="fr-FR" sz="2000" i="1" smtClean="0">
              <a:solidFill>
                <a:srgbClr val="7030A0"/>
              </a:solidFill>
            </a:endParaRP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notifyVolumeChange</a:t>
            </a:r>
            <a:r>
              <a:rPr lang="fr-FR" sz="2000" smtClean="0"/>
              <a:t> : informe le modèle lorsque les données ont été modifiées par l’utilisateur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81AA8-5C84-44FA-8BD8-C1FCCC9A2090}" type="slidenum">
              <a:rPr lang="fr-FR"/>
              <a:pPr>
                <a:defRPr/>
              </a:pPr>
              <a:t>131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52500"/>
            <a:ext cx="40608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71500"/>
            <a:ext cx="39862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4657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565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la vue abstraite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Abstract </a:t>
            </a:r>
            <a:r>
              <a:rPr lang="fr-FR" b="1" dirty="0" err="1" smtClean="0">
                <a:solidFill>
                  <a:schemeClr val="tx2"/>
                </a:solidFill>
              </a:rPr>
              <a:t>VolumeView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Implements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VolumeModelListener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le contrôleur responsable par cette vue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VolumeView</a:t>
            </a:r>
            <a:r>
              <a:rPr lang="fr-FR" b="1" dirty="0" smtClean="0">
                <a:solidFill>
                  <a:srgbClr val="7030A0"/>
                </a:solidFill>
              </a:rPr>
              <a:t>(</a:t>
            </a: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getController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display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close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setLocation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setSize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Dimension </a:t>
            </a:r>
            <a:r>
              <a:rPr lang="fr-FR" dirty="0" err="1" smtClean="0"/>
              <a:t>getSize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642D9-624E-4CBD-93D3-A32D212C6EA7}" type="slidenum">
              <a:rPr lang="fr-FR"/>
              <a:pPr>
                <a:defRPr/>
              </a:pPr>
              <a:t>132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VolumeListView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JList jVolumeList </a:t>
            </a:r>
            <a:r>
              <a:rPr lang="fr-FR" sz="2000" smtClean="0"/>
              <a:t>: liste (JList) contenant l’historique du volume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DefaultListModel jListModel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BF109-C8C8-41BA-A6F5-731DB8BE4A65}" type="slidenum">
              <a:rPr lang="fr-FR"/>
              <a:pPr>
                <a:defRPr/>
              </a:pPr>
              <a:t>133</a:t>
            </a:fld>
            <a:endParaRPr lang="fr-FR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1181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76350"/>
            <a:ext cx="6124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972175"/>
            <a:ext cx="60721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VolumeProgressView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JProgressBar jProgress </a:t>
            </a:r>
            <a:r>
              <a:rPr lang="fr-FR" sz="2000" smtClean="0"/>
              <a:t>: barre de progression pour visualiser l’évolution du volume</a:t>
            </a:r>
            <a:endParaRPr lang="fr-FR" sz="2000" smtClean="0">
              <a:solidFill>
                <a:srgbClr val="7030A0"/>
              </a:solidFill>
            </a:endParaRP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B4CE4-15A5-487A-8A3F-2AE7CC9C7639}" type="slidenum">
              <a:rPr lang="fr-FR"/>
              <a:pPr>
                <a:defRPr/>
              </a:pPr>
              <a:t>134</a:t>
            </a:fld>
            <a:endParaRPr lang="fr-FR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57313"/>
            <a:ext cx="1181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857375"/>
            <a:ext cx="6510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0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358187" cy="46974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VolumeSliderView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barre permettant de visualiser et modifier le volume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0285-5A05-474D-AEE0-77D0484ED791}" type="slidenum">
              <a:rPr lang="fr-FR"/>
              <a:pPr>
                <a:defRPr/>
              </a:pPr>
              <a:t>135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28813"/>
            <a:ext cx="2314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357313"/>
            <a:ext cx="59832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500313"/>
            <a:ext cx="65786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5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VolumeSpinnerView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: </a:t>
            </a:r>
            <a:r>
              <a:rPr lang="fr-FR" sz="2200" dirty="0" smtClean="0"/>
              <a:t>zone de texte permettant la visualisation et la modification d’une valeur</a:t>
            </a:r>
            <a:endParaRPr lang="fr-FR" sz="2200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SpinnerNumberModel </a:t>
            </a:r>
            <a:r>
              <a:rPr lang="fr-FR" sz="2200" dirty="0" err="1" smtClean="0">
                <a:solidFill>
                  <a:srgbClr val="7030A0"/>
                </a:solidFill>
              </a:rPr>
              <a:t>spinnerModel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B3D0-BD9A-403E-9BE8-20367D908593}" type="slidenum">
              <a:rPr lang="fr-FR"/>
              <a:pPr>
                <a:defRPr/>
              </a:pPr>
              <a:t>136</a:t>
            </a:fld>
            <a:endParaRPr lang="fr-FR"/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57375"/>
            <a:ext cx="1571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06550"/>
            <a:ext cx="6215062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62150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1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l’application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Application VolumeApplication</a:t>
            </a:r>
          </a:p>
          <a:p>
            <a:pPr lvl="1"/>
            <a:r>
              <a:rPr lang="fr-FR" smtClean="0"/>
              <a:t>Un modèle : VolumeModel model</a:t>
            </a:r>
          </a:p>
          <a:p>
            <a:pPr lvl="1"/>
            <a:r>
              <a:rPr lang="fr-FR" smtClean="0"/>
              <a:t>Un contrôleur : VolumeController controller1</a:t>
            </a:r>
          </a:p>
          <a:p>
            <a:pPr lvl="1"/>
            <a:r>
              <a:rPr lang="fr-FR" smtClean="0"/>
              <a:t>Plusieurs vues </a:t>
            </a:r>
          </a:p>
          <a:p>
            <a:pPr lvl="2"/>
            <a:r>
              <a:rPr lang="fr-FR" smtClean="0"/>
              <a:t>VolumeListView</a:t>
            </a:r>
          </a:p>
          <a:p>
            <a:pPr lvl="2"/>
            <a:r>
              <a:rPr lang="fr-FR" smtClean="0"/>
              <a:t>VolumeProgressView</a:t>
            </a:r>
          </a:p>
          <a:p>
            <a:pPr lvl="2"/>
            <a:r>
              <a:rPr lang="fr-FR" smtClean="0"/>
              <a:t>VolumeSliderView</a:t>
            </a:r>
          </a:p>
          <a:p>
            <a:pPr lvl="2"/>
            <a:r>
              <a:rPr lang="fr-FR" smtClean="0"/>
              <a:t>VolumeSpinnerView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7C2CD-3112-414F-BF3E-4BB21695DFC3}" type="slidenum">
              <a:rPr lang="fr-FR"/>
              <a:pPr>
                <a:defRPr/>
              </a:pPr>
              <a:t>137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8426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8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une application de contrôle d’un volume fictif avec deux vues :</a:t>
            </a:r>
          </a:p>
          <a:p>
            <a:pPr lvl="1"/>
            <a:r>
              <a:rPr lang="fr-FR" smtClean="0"/>
              <a:t>Vue 1 : un champ de texte qui affiche le volume courant et permet d’y ajouter une valeur</a:t>
            </a:r>
          </a:p>
          <a:p>
            <a:pPr lvl="1"/>
            <a:r>
              <a:rPr lang="fr-FR" smtClean="0"/>
              <a:t>Vue 2 : un label qui affiche le volume, avec deux boutons, un pour l’incrémenter d’un point et l’autre pour la décrémenter d’un point</a:t>
            </a:r>
          </a:p>
          <a:p>
            <a:pPr>
              <a:buFont typeface="Arial" charset="0"/>
              <a:buNone/>
            </a:pPr>
            <a:r>
              <a:rPr lang="fr-FR" smtClean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FA351-0BC9-4EFD-B1DE-3608224EEE81}" type="slidenum">
              <a:rPr lang="fr-FR"/>
              <a:pPr>
                <a:defRPr/>
              </a:pPr>
              <a:t>138</a:t>
            </a:fld>
            <a:endParaRPr lang="fr-FR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143500"/>
            <a:ext cx="323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4938"/>
            <a:ext cx="2967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Exercices</a:t>
            </a:r>
            <a:endParaRPr/>
          </a:p>
        </p:txBody>
      </p:sp>
      <p:sp>
        <p:nvSpPr>
          <p:cNvPr id="38915" name="Content Placeholder 16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fr-FR" dirty="0" smtClean="0"/>
              <a:t>Ecrire un </a:t>
            </a:r>
            <a:r>
              <a:rPr lang="fr-FR" dirty="0" smtClean="0"/>
              <a:t>éditeur </a:t>
            </a:r>
            <a:r>
              <a:rPr lang="fr-FR" dirty="0" smtClean="0"/>
              <a:t>&lt;clé, valeur</a:t>
            </a:r>
            <a:r>
              <a:rPr lang="fr-FR" dirty="0" smtClean="0"/>
              <a:t>&gt;  </a:t>
            </a:r>
            <a:r>
              <a:rPr lang="fr-FR" dirty="0" smtClean="0"/>
              <a:t>en MVC, avec une vue similaire à celle-ci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C77DC-78E1-4869-B07C-4DDE5DF120C7}" type="slidenum">
              <a:rPr lang="fr-FR"/>
              <a:pPr>
                <a:defRPr/>
              </a:pPr>
              <a:t>139</a:t>
            </a:fld>
            <a:endParaRPr lang="fr-FR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81313"/>
            <a:ext cx="46005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813" y="3286125"/>
            <a:ext cx="19462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JList</a:t>
            </a:r>
            <a:r>
              <a:rPr lang="fr-FR" sz="2000" dirty="0"/>
              <a:t> avec les clés</a:t>
            </a:r>
          </a:p>
        </p:txBody>
      </p:sp>
      <p:cxnSp>
        <p:nvCxnSpPr>
          <p:cNvPr id="10" name="Shape 9"/>
          <p:cNvCxnSpPr>
            <a:stCxn id="8" idx="2"/>
          </p:cNvCxnSpPr>
          <p:nvPr/>
        </p:nvCxnSpPr>
        <p:spPr>
          <a:xfrm rot="16200000" flipH="1">
            <a:off x="2722563" y="2722562"/>
            <a:ext cx="742950" cy="26701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325" y="1989138"/>
            <a:ext cx="291623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JTextField</a:t>
            </a:r>
            <a:r>
              <a:rPr lang="fr-FR" sz="2000" dirty="0"/>
              <a:t> permettant l’édition des clés / valeurs</a:t>
            </a:r>
          </a:p>
        </p:txBody>
      </p:sp>
      <p:cxnSp>
        <p:nvCxnSpPr>
          <p:cNvPr id="13" name="Shape 12"/>
          <p:cNvCxnSpPr>
            <a:stCxn id="11" idx="2"/>
          </p:cNvCxnSpPr>
          <p:nvPr/>
        </p:nvCxnSpPr>
        <p:spPr>
          <a:xfrm rot="5400000">
            <a:off x="6987381" y="2658270"/>
            <a:ext cx="587375" cy="6651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1" idx="2"/>
          </p:cNvCxnSpPr>
          <p:nvPr/>
        </p:nvCxnSpPr>
        <p:spPr>
          <a:xfrm rot="16200000" flipH="1">
            <a:off x="7194550" y="3116263"/>
            <a:ext cx="1682750" cy="844550"/>
          </a:xfrm>
          <a:prstGeom prst="bentConnector4">
            <a:avLst>
              <a:gd name="adj1" fmla="val 5501"/>
              <a:gd name="adj2" fmla="val 15801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3" y="4786313"/>
            <a:ext cx="350043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JButton</a:t>
            </a:r>
            <a:r>
              <a:rPr lang="fr-FR" sz="2000" dirty="0"/>
              <a:t> pour les actions (ajout, modification, suppression) sur les propriétés </a:t>
            </a:r>
          </a:p>
        </p:txBody>
      </p:sp>
      <p:cxnSp>
        <p:nvCxnSpPr>
          <p:cNvPr id="18" name="Shape 17"/>
          <p:cNvCxnSpPr>
            <a:stCxn id="16" idx="2"/>
          </p:cNvCxnSpPr>
          <p:nvPr/>
        </p:nvCxnSpPr>
        <p:spPr>
          <a:xfrm rot="16200000" flipH="1">
            <a:off x="4023520" y="3742531"/>
            <a:ext cx="74612" cy="4194175"/>
          </a:xfrm>
          <a:prstGeom prst="bentConnector3">
            <a:avLst>
              <a:gd name="adj1" fmla="val 4036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2063" y="2714625"/>
            <a:ext cx="6699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Titre</a:t>
            </a:r>
          </a:p>
        </p:txBody>
      </p:sp>
      <p:sp>
        <p:nvSpPr>
          <p:cNvPr id="20" name="Flowchart: Or 6"/>
          <p:cNvSpPr/>
          <p:nvPr/>
        </p:nvSpPr>
        <p:spPr>
          <a:xfrm>
            <a:off x="8615669" y="116632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Anti-exemples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Extensibilité / évolutivité  </a:t>
            </a:r>
          </a:p>
          <a:p>
            <a:pPr lvl="1"/>
            <a:r>
              <a:rPr lang="fr-FR" sz="2800" dirty="0" smtClean="0"/>
              <a:t>Comment pouvoir ajouter de nouvelles opérations sans affecter le code existant ??</a:t>
            </a:r>
          </a:p>
          <a:p>
            <a:pPr lvl="3"/>
            <a:r>
              <a:rPr lang="fr-FR" sz="2400" b="1" dirty="0">
                <a:solidFill>
                  <a:schemeClr val="tx2"/>
                </a:solidFill>
              </a:rPr>
              <a:t>Factoriser les </a:t>
            </a:r>
            <a:r>
              <a:rPr lang="fr-FR" sz="2400" b="1" dirty="0" smtClean="0">
                <a:solidFill>
                  <a:schemeClr val="tx2"/>
                </a:solidFill>
              </a:rPr>
              <a:t>responsabilités !!</a:t>
            </a:r>
          </a:p>
          <a:p>
            <a:pPr lvl="3"/>
            <a:r>
              <a:rPr lang="fr-FR" sz="2400" b="1" i="1" dirty="0" smtClean="0"/>
              <a:t>Opération</a:t>
            </a:r>
            <a:r>
              <a:rPr lang="fr-FR" sz="2400" dirty="0" smtClean="0"/>
              <a:t> : définition abstraite d’une opération</a:t>
            </a:r>
          </a:p>
          <a:p>
            <a:pPr lvl="3"/>
            <a:r>
              <a:rPr lang="fr-FR" sz="2400" b="1" i="1" dirty="0" smtClean="0"/>
              <a:t>Calculateur</a:t>
            </a:r>
            <a:r>
              <a:rPr lang="fr-FR" sz="2400" dirty="0" smtClean="0"/>
              <a:t> : exécution des opérations, quelque soit l’opération </a:t>
            </a:r>
          </a:p>
          <a:p>
            <a:pPr lvl="3"/>
            <a:r>
              <a:rPr lang="fr-FR" sz="2400" b="1" i="1" dirty="0" smtClean="0"/>
              <a:t>Application principale </a:t>
            </a:r>
            <a:r>
              <a:rPr lang="fr-FR" sz="2400" dirty="0" smtClean="0"/>
              <a:t>: interaction utilisateur, définition des opérations </a:t>
            </a:r>
          </a:p>
          <a:p>
            <a:pPr lvl="1"/>
            <a:r>
              <a:rPr lang="fr-FR" sz="2800" b="1" dirty="0" smtClean="0"/>
              <a:t>Design pattern </a:t>
            </a:r>
            <a:r>
              <a:rPr lang="fr-FR" sz="2800" b="1" i="1" dirty="0" err="1" smtClean="0">
                <a:solidFill>
                  <a:schemeClr val="tx2"/>
                </a:solidFill>
              </a:rPr>
              <a:t>Strategy</a:t>
            </a:r>
            <a:r>
              <a:rPr lang="fr-FR" sz="2800" b="1" i="1" dirty="0" smtClean="0">
                <a:solidFill>
                  <a:schemeClr val="tx2"/>
                </a:solidFill>
              </a:rPr>
              <a:t> </a:t>
            </a:r>
          </a:p>
          <a:p>
            <a:pPr lvl="1"/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C257-3C93-0C4E-8027-F01F5BA4D64D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29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/>
              <a:t>Exercice</a:t>
            </a:r>
            <a:endParaRPr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Faire une application pour insérer les employées dans un département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Vue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formulaire de saisie de l’employée</a:t>
            </a: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V</a:t>
            </a:r>
            <a:r>
              <a:rPr lang="fr-FR" b="1" dirty="0" smtClean="0">
                <a:solidFill>
                  <a:schemeClr val="tx2"/>
                </a:solidFill>
              </a:rPr>
              <a:t>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département </a:t>
            </a:r>
            <a:r>
              <a:rPr lang="fr-FR" dirty="0"/>
              <a:t>contenant les noms de tous les </a:t>
            </a:r>
            <a:r>
              <a:rPr lang="fr-FR" dirty="0" smtClean="0"/>
              <a:t>employés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Modèle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département, avec son ensemble d’employés </a:t>
            </a:r>
          </a:p>
          <a:p>
            <a:pPr lvl="1"/>
            <a:r>
              <a:rPr lang="fr-FR" i="1" dirty="0"/>
              <a:t>Si un </a:t>
            </a:r>
            <a:r>
              <a:rPr lang="fr-FR" i="1" dirty="0" smtClean="0"/>
              <a:t>employé </a:t>
            </a:r>
            <a:r>
              <a:rPr lang="fr-FR" i="1" dirty="0"/>
              <a:t>est </a:t>
            </a:r>
            <a:r>
              <a:rPr lang="fr-FR" i="1" dirty="0" smtClean="0"/>
              <a:t>ajouté, </a:t>
            </a:r>
            <a:r>
              <a:rPr lang="fr-FR" i="1" dirty="0"/>
              <a:t>la liste doit se mettre à jour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BD2B-B9B8-441D-A991-20B18547C37A}" type="slidenum">
              <a:rPr lang="fr-FR"/>
              <a:pPr>
                <a:defRPr/>
              </a:pPr>
              <a:t>140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028384" y="2546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141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Architectures</a:t>
            </a:r>
            <a:endParaRPr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r>
              <a:rPr lang="fr-FR" smtClean="0"/>
              <a:t>2-couches</a:t>
            </a:r>
          </a:p>
          <a:p>
            <a:pPr lvl="1"/>
            <a:r>
              <a:rPr lang="fr-FR" smtClean="0"/>
              <a:t>Séparation entre interface et logique d’application</a:t>
            </a:r>
          </a:p>
          <a:p>
            <a:pPr lvl="1"/>
            <a:r>
              <a:rPr lang="fr-FR" smtClean="0"/>
              <a:t>Réutilisation possible, mais limitée</a:t>
            </a:r>
          </a:p>
          <a:p>
            <a:pPr lvl="2"/>
            <a:r>
              <a:rPr lang="fr-FR" smtClean="0"/>
              <a:t>Dépendance  application </a:t>
            </a:r>
            <a:r>
              <a:rPr lang="fr-FR" smtClean="0">
                <a:sym typeface="Wingdings" pitchFamily="2" charset="2"/>
              </a:rPr>
              <a:t> interface</a:t>
            </a:r>
          </a:p>
          <a:p>
            <a:pPr lvl="2"/>
            <a:r>
              <a:rPr lang="fr-FR" smtClean="0">
                <a:sym typeface="Wingdings" pitchFamily="2" charset="2"/>
              </a:rPr>
              <a:t>Changement d’interface demande des modifications sur l’application 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B9C4-5D46-4ECA-BE92-0B860E8642B8}" type="slidenum">
              <a:rPr lang="fr-FR"/>
              <a:pPr>
                <a:defRPr/>
              </a:pPr>
              <a:t>142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43306" y="4786322"/>
            <a:ext cx="3000396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Couche  interface</a:t>
            </a:r>
            <a:endParaRPr lang="fr-FR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000500"/>
            <a:ext cx="673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Can 10"/>
          <p:cNvSpPr/>
          <p:nvPr/>
        </p:nvSpPr>
        <p:spPr>
          <a:xfrm>
            <a:off x="7000875" y="5929313"/>
            <a:ext cx="357188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Left-Up Arrow 11"/>
          <p:cNvSpPr/>
          <p:nvPr/>
        </p:nvSpPr>
        <p:spPr>
          <a:xfrm rot="10800000">
            <a:off x="6072188" y="4143375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43306" y="5286388"/>
            <a:ext cx="300039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Couche application</a:t>
            </a:r>
          </a:p>
        </p:txBody>
      </p:sp>
      <p:sp>
        <p:nvSpPr>
          <p:cNvPr id="15" name="Left-Up Arrow 14"/>
          <p:cNvSpPr/>
          <p:nvPr/>
        </p:nvSpPr>
        <p:spPr>
          <a:xfrm rot="16200000">
            <a:off x="6715125" y="5357813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5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emple2cou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38" y="3071810"/>
            <a:ext cx="5357818" cy="31097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2 couches</a:t>
            </a:r>
            <a:endParaRPr/>
          </a:p>
        </p:txBody>
      </p:sp>
      <p:pic>
        <p:nvPicPr>
          <p:cNvPr id="5124" name="Content Placeholder 6" descr="2couch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214438"/>
            <a:ext cx="4724400" cy="2800350"/>
          </a:xfrm>
          <a:ln w="28575">
            <a:solidFill>
              <a:srgbClr val="7030A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373A-93F3-4E77-A528-D7B25C4C9036}" type="slidenum">
              <a:rPr lang="fr-FR"/>
              <a:pPr>
                <a:defRPr/>
              </a:pPr>
              <a:t>143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3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rsch\Documents\Manu\Paris\MIAGE\IHM-INF2 (ISI5)\images\2cou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357313"/>
            <a:ext cx="3071813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Limites des 2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Dépendances</a:t>
            </a:r>
            <a:r>
              <a:rPr lang="fr-FR" dirty="0" smtClean="0"/>
              <a:t> entre  les couches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Évolution</a:t>
            </a:r>
            <a:r>
              <a:rPr lang="fr-FR" dirty="0" smtClean="0"/>
              <a:t> des éléments </a:t>
            </a:r>
            <a:r>
              <a:rPr lang="fr-FR" dirty="0" smtClean="0">
                <a:solidFill>
                  <a:schemeClr val="tx2"/>
                </a:solidFill>
              </a:rPr>
              <a:t>difficile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l’</a:t>
            </a:r>
            <a:r>
              <a:rPr lang="fr-FR" dirty="0" smtClean="0">
                <a:solidFill>
                  <a:srgbClr val="7030A0"/>
                </a:solidFill>
              </a:rPr>
              <a:t>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migration AWT - Swing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</a:t>
            </a:r>
            <a:r>
              <a:rPr lang="fr-FR" dirty="0" smtClean="0">
                <a:solidFill>
                  <a:srgbClr val="7030A0"/>
                </a:solidFill>
              </a:rPr>
              <a:t>comportement</a:t>
            </a:r>
            <a:r>
              <a:rPr lang="fr-FR" dirty="0" smtClean="0"/>
              <a:t> de l’interface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vérification des données après une action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la couche </a:t>
            </a:r>
            <a:r>
              <a:rPr lang="fr-FR" dirty="0" smtClean="0">
                <a:solidFill>
                  <a:srgbClr val="7030A0"/>
                </a:solidFill>
              </a:rPr>
              <a:t>application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nouvelles fonctionnalité dans la couche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modèle de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changement de base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9D6A8-10E5-4214-9FBD-F8817128CCE6}" type="slidenum">
              <a:rPr lang="fr-FR"/>
              <a:pPr>
                <a:defRPr/>
              </a:pPr>
              <a:t>144</a:t>
            </a:fld>
            <a:endParaRPr lang="fr-FR"/>
          </a:p>
        </p:txBody>
      </p:sp>
      <p:sp>
        <p:nvSpPr>
          <p:cNvPr id="9" name="Explosion 2 8"/>
          <p:cNvSpPr/>
          <p:nvPr/>
        </p:nvSpPr>
        <p:spPr>
          <a:xfrm>
            <a:off x="6858016" y="5072074"/>
            <a:ext cx="2214578" cy="1285884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Réécriture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601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Termes liés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3-</a:t>
            </a:r>
            <a:r>
              <a:rPr lang="fr-FR" dirty="0" err="1" smtClean="0"/>
              <a:t>tier</a:t>
            </a:r>
            <a:r>
              <a:rPr lang="fr-FR" dirty="0" smtClean="0"/>
              <a:t>, </a:t>
            </a:r>
            <a:r>
              <a:rPr lang="fr-FR" i="1" dirty="0" smtClean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tier</a:t>
            </a:r>
            <a:r>
              <a:rPr lang="fr-FR" dirty="0" smtClean="0"/>
              <a:t>, multi-</a:t>
            </a:r>
            <a:r>
              <a:rPr lang="fr-FR" dirty="0" err="1" smtClean="0"/>
              <a:t>tier</a:t>
            </a:r>
            <a:r>
              <a:rPr lang="fr-FR" dirty="0" smtClean="0"/>
              <a:t> architecture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réelle séparation entre </a:t>
            </a:r>
            <a:r>
              <a:rPr lang="fr-FR" dirty="0" smtClean="0">
                <a:solidFill>
                  <a:srgbClr val="7030A0"/>
                </a:solidFill>
              </a:rPr>
              <a:t>l’interface utilisateur</a:t>
            </a:r>
            <a:r>
              <a:rPr lang="fr-FR" dirty="0" smtClean="0"/>
              <a:t>, la </a:t>
            </a:r>
            <a:r>
              <a:rPr lang="fr-FR" dirty="0" smtClean="0">
                <a:solidFill>
                  <a:srgbClr val="7030A0"/>
                </a:solidFill>
              </a:rPr>
              <a:t>logique de l’application </a:t>
            </a:r>
            <a:r>
              <a:rPr lang="fr-FR" dirty="0" smtClean="0"/>
              <a:t>(métier) et les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Structure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présentation</a:t>
            </a:r>
            <a:r>
              <a:rPr lang="fr-FR" dirty="0" smtClean="0"/>
              <a:t> : interface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application</a:t>
            </a:r>
            <a:r>
              <a:rPr lang="fr-FR" dirty="0" smtClean="0"/>
              <a:t> : logique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données</a:t>
            </a:r>
            <a:r>
              <a:rPr lang="fr-FR" dirty="0" smtClean="0"/>
              <a:t> : données de l’application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FE72-C460-42DA-B55E-801296223175}" type="slidenum">
              <a:rPr lang="fr-FR"/>
              <a:pPr>
                <a:defRPr/>
              </a:pPr>
              <a:t>145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29124" y="1357298"/>
            <a:ext cx="414340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1A4B7-EA47-4B2B-8217-FB086AC89182}" type="slidenum">
              <a:rPr lang="fr-FR"/>
              <a:pPr>
                <a:defRPr/>
              </a:pPr>
              <a:t>146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072063" y="1539875"/>
            <a:ext cx="2857500" cy="706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de présentation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9124" y="3000372"/>
            <a:ext cx="4143404" cy="10715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9124" y="4714884"/>
            <a:ext cx="4143404" cy="1428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072063" y="3182938"/>
            <a:ext cx="2857500" cy="706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(Business </a:t>
            </a:r>
            <a:r>
              <a:rPr lang="fr-FR" sz="2000" dirty="0" err="1"/>
              <a:t>logic</a:t>
            </a:r>
            <a:r>
              <a:rPr lang="fr-FR" sz="20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3" y="5029200"/>
            <a:ext cx="28575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Données de l’application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5643563" y="5572125"/>
            <a:ext cx="428625" cy="42862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owchart: Multidocument 18"/>
          <p:cNvSpPr/>
          <p:nvPr/>
        </p:nvSpPr>
        <p:spPr>
          <a:xfrm>
            <a:off x="6643688" y="5572125"/>
            <a:ext cx="857250" cy="500063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857250" y="1643063"/>
            <a:ext cx="3270250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présentation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488" y="3214688"/>
            <a:ext cx="30257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1888" y="5143500"/>
            <a:ext cx="27209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données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215857" y="2713831"/>
            <a:ext cx="5715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80138" y="4394200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présentation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Présentation des données aux utilisateurs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Interaction avec les utilisateurs 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Représentation de la logique métier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Contrôle des fonctionnalités de l’application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chemeClr val="tx2"/>
                </a:solidFill>
              </a:rPr>
              <a:t>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Gestion des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Serveurs de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CC4F-DC07-4845-A9B5-91709519B64F}" type="slidenum">
              <a:rPr lang="fr-FR"/>
              <a:pPr>
                <a:defRPr/>
              </a:pPr>
              <a:t>147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72132" y="1285860"/>
            <a:ext cx="350046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8" name="TextBox 7"/>
          <p:cNvSpPr txBox="1"/>
          <p:nvPr/>
        </p:nvSpPr>
        <p:spPr>
          <a:xfrm>
            <a:off x="6065838" y="1390650"/>
            <a:ext cx="2513012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de présentation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571900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TextBox 9"/>
          <p:cNvSpPr txBox="1"/>
          <p:nvPr/>
        </p:nvSpPr>
        <p:spPr>
          <a:xfrm>
            <a:off x="6143625" y="2962275"/>
            <a:ext cx="228600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(Business </a:t>
            </a:r>
            <a:r>
              <a:rPr lang="fr-FR" dirty="0" err="1"/>
              <a:t>logic</a:t>
            </a:r>
            <a:r>
              <a:rPr lang="fr-FR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2100" y="5286388"/>
            <a:ext cx="3500494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892800" y="5494338"/>
            <a:ext cx="28590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Données de l’application</a:t>
            </a:r>
          </a:p>
        </p:txBody>
      </p:sp>
    </p:spTree>
    <p:extLst>
      <p:ext uri="{BB962C8B-B14F-4D97-AF65-F5344CB8AC3E}">
        <p14:creationId xmlns:p14="http://schemas.microsoft.com/office/powerpoint/2010/main" val="27784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Avantages </a:t>
            </a:r>
          </a:p>
          <a:p>
            <a:pPr lvl="1"/>
            <a:r>
              <a:rPr lang="fr-FR" smtClean="0"/>
              <a:t>Modularité</a:t>
            </a:r>
          </a:p>
          <a:p>
            <a:pPr lvl="1"/>
            <a:r>
              <a:rPr lang="fr-FR" smtClean="0"/>
              <a:t>Indépendance </a:t>
            </a:r>
          </a:p>
          <a:p>
            <a:pPr lvl="2"/>
            <a:r>
              <a:rPr lang="fr-FR" smtClean="0"/>
              <a:t>Chaque couche peut évoluer et être modifiée sans que cette évolution affecte les autres couches</a:t>
            </a:r>
          </a:p>
          <a:p>
            <a:pPr lvl="2"/>
            <a:r>
              <a:rPr lang="fr-FR" smtClean="0"/>
              <a:t>Changements technologiques sont possibles</a:t>
            </a:r>
          </a:p>
          <a:p>
            <a:r>
              <a:rPr lang="fr-FR" b="1" smtClean="0">
                <a:solidFill>
                  <a:schemeClr val="tx2"/>
                </a:solidFill>
              </a:rPr>
              <a:t>Usage</a:t>
            </a:r>
          </a:p>
          <a:p>
            <a:pPr lvl="1"/>
            <a:r>
              <a:rPr lang="fr-FR" smtClean="0"/>
              <a:t>Développement d’applications réparties</a:t>
            </a:r>
          </a:p>
          <a:p>
            <a:pPr lvl="1"/>
            <a:r>
              <a:rPr lang="fr-FR" smtClean="0"/>
              <a:t>Programmation Client/Server</a:t>
            </a:r>
          </a:p>
          <a:p>
            <a:pPr lvl="1"/>
            <a:endParaRPr lang="fr-FR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F043D-5959-44BE-B4A0-74C3A25F9021}" type="slidenum">
              <a:rPr lang="fr-FR"/>
              <a:pPr>
                <a:defRPr/>
              </a:pPr>
              <a:t>148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Comparaison avec le modèle MVC</a:t>
            </a:r>
          </a:p>
          <a:p>
            <a:pPr lvl="1"/>
            <a:r>
              <a:rPr lang="fr-FR" smtClean="0"/>
              <a:t>Extension naturelle, même principe : division des responsabilités </a:t>
            </a:r>
          </a:p>
          <a:p>
            <a:pPr lvl="1"/>
            <a:r>
              <a:rPr lang="fr-FR" smtClean="0"/>
              <a:t>La couche de présentation ne communique jamais avec  la couche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5421D-C87D-4584-A14E-C3482B127A75}" type="slidenum">
              <a:rPr lang="fr-FR"/>
              <a:pPr>
                <a:defRPr/>
              </a:pPr>
              <a:t>149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74719" y="4214818"/>
            <a:ext cx="1714528" cy="467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Rectangle 9"/>
          <p:cNvSpPr/>
          <p:nvPr/>
        </p:nvSpPr>
        <p:spPr>
          <a:xfrm>
            <a:off x="857224" y="5000636"/>
            <a:ext cx="1749519" cy="4675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1" name="Rectangle 10"/>
          <p:cNvSpPr/>
          <p:nvPr/>
        </p:nvSpPr>
        <p:spPr>
          <a:xfrm>
            <a:off x="874711" y="5786454"/>
            <a:ext cx="171454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573213" y="4841875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573213" y="5627688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2857500" y="4786313"/>
            <a:ext cx="1268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3-tier 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Linéaire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6578" y="4286256"/>
            <a:ext cx="78581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786446" y="5374062"/>
            <a:ext cx="857255" cy="3961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/>
          </a:p>
        </p:txBody>
      </p:sp>
      <p:sp>
        <p:nvSpPr>
          <p:cNvPr id="26" name="Rectangle 25"/>
          <p:cNvSpPr/>
          <p:nvPr/>
        </p:nvSpPr>
        <p:spPr>
          <a:xfrm>
            <a:off x="7786710" y="5357826"/>
            <a:ext cx="785818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/>
          </a:p>
        </p:txBody>
      </p:sp>
      <p:sp>
        <p:nvSpPr>
          <p:cNvPr id="11292" name="TextBox 27"/>
          <p:cNvSpPr txBox="1">
            <a:spLocks noChangeArrowheads="1"/>
          </p:cNvSpPr>
          <p:nvPr/>
        </p:nvSpPr>
        <p:spPr bwMode="auto">
          <a:xfrm>
            <a:off x="4857750" y="4357688"/>
            <a:ext cx="169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MVC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Triangulaire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43688" y="5572125"/>
            <a:ext cx="114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7323138" y="4500563"/>
            <a:ext cx="71437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332538" y="4525963"/>
            <a:ext cx="730250" cy="9652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8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lcu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5253"/>
            <a:ext cx="8801100" cy="56427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55160" cy="990600"/>
          </a:xfrm>
        </p:spPr>
        <p:txBody>
          <a:bodyPr/>
          <a:lstStyle/>
          <a:p>
            <a:r>
              <a:rPr lang="fr-FR" dirty="0"/>
              <a:t>Anti-exemples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5863167" cy="89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41" y="1600200"/>
            <a:ext cx="5854959" cy="143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6100"/>
            <a:ext cx="6832600" cy="425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143000"/>
            <a:ext cx="592798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9DA6-7B43-C04C-BFD0-5DC46917B658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aux bases de données</a:t>
            </a:r>
            <a:br>
              <a:rPr smtClean="0"/>
            </a:br>
            <a:r>
              <a:rPr smtClean="0"/>
              <a:t>JDBC</a:t>
            </a:r>
            <a:endParaRPr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A74B7-414D-44BB-984E-42B2E885EC50}" type="slidenum">
              <a:rPr lang="fr-FR"/>
              <a:pPr>
                <a:defRPr/>
              </a:pPr>
              <a:t>150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0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API d’accès aux bases de données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Paquetage </a:t>
            </a:r>
            <a:r>
              <a:rPr lang="fr-FR" b="1" dirty="0" smtClean="0">
                <a:solidFill>
                  <a:schemeClr val="tx2"/>
                </a:solidFill>
              </a:rPr>
              <a:t>java.sql.*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Connexion à une base de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Manipulation d’une base de 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/>
              <a:t>Query</a:t>
            </a:r>
            <a:r>
              <a:rPr lang="fr-FR" i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Update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Historique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Première version en 1996 (J2SE 1.1)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2 avec J2SE 1.2 en 1998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4 avec J2SE 6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6DF5-420D-4B30-83CA-D6B066711C11}" type="slidenum">
              <a:rPr lang="fr-FR"/>
              <a:pPr>
                <a:defRPr/>
              </a:pPr>
              <a:t>151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1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pic>
        <p:nvPicPr>
          <p:cNvPr id="14339" name="Content Placeholder 6" descr="jdbc-coreI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71563"/>
            <a:ext cx="3487737" cy="5221287"/>
          </a:xfrm>
        </p:spPr>
      </p:pic>
      <p:sp>
        <p:nvSpPr>
          <p:cNvPr id="14340" name="Content Placeholder 7"/>
          <p:cNvSpPr>
            <a:spLocks noGrp="1"/>
          </p:cNvSpPr>
          <p:nvPr>
            <p:ph sz="half" idx="2"/>
          </p:nvPr>
        </p:nvSpPr>
        <p:spPr>
          <a:xfrm>
            <a:off x="4143375" y="1285875"/>
            <a:ext cx="4786313" cy="4840288"/>
          </a:xfrm>
        </p:spPr>
        <p:txBody>
          <a:bodyPr/>
          <a:lstStyle/>
          <a:p>
            <a:r>
              <a:rPr lang="fr-FR" smtClean="0"/>
              <a:t>Les applications accèdent à la BD par un </a:t>
            </a:r>
            <a:r>
              <a:rPr lang="fr-FR" b="1" smtClean="0">
                <a:solidFill>
                  <a:schemeClr val="tx2"/>
                </a:solidFill>
              </a:rPr>
              <a:t>driver</a:t>
            </a:r>
            <a:r>
              <a:rPr lang="fr-FR" smtClean="0"/>
              <a:t> (</a:t>
            </a:r>
            <a:r>
              <a:rPr lang="fr-FR" b="1" smtClean="0">
                <a:solidFill>
                  <a:schemeClr val="tx2"/>
                </a:solidFill>
              </a:rPr>
              <a:t>JDBC Driver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Apache Derby : derbyclient.jar</a:t>
            </a:r>
          </a:p>
          <a:p>
            <a:pPr lvl="1"/>
            <a:r>
              <a:rPr lang="fr-FR" smtClean="0"/>
              <a:t>PostegreSQL : postgresql-8.3-604.jdbc3.jar</a:t>
            </a:r>
          </a:p>
          <a:p>
            <a:r>
              <a:rPr lang="fr-FR" smtClean="0"/>
              <a:t>Les drivers sont proposés par les </a:t>
            </a:r>
            <a:r>
              <a:rPr lang="fr-FR" b="1" smtClean="0">
                <a:solidFill>
                  <a:schemeClr val="tx2"/>
                </a:solidFill>
              </a:rPr>
              <a:t>fournisseurs</a:t>
            </a:r>
            <a:r>
              <a:rPr lang="fr-FR" smtClean="0"/>
              <a:t> du SGBD </a:t>
            </a:r>
          </a:p>
          <a:p>
            <a:r>
              <a:rPr lang="fr-FR" smtClean="0"/>
              <a:t>Ces drivers ne sont pas forcément 100% pure Java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CB24-2473-40C9-9D65-99B896C578CD}" type="slidenum">
              <a:rPr lang="fr-FR"/>
              <a:pPr>
                <a:defRPr/>
              </a:pPr>
              <a:t>152</a:t>
            </a:fld>
            <a:endParaRPr lang="fr-FR"/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</p:spTree>
    <p:extLst>
      <p:ext uri="{BB962C8B-B14F-4D97-AF65-F5344CB8AC3E}">
        <p14:creationId xmlns:p14="http://schemas.microsoft.com/office/powerpoint/2010/main" val="6212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avec JDBC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F6BC-1103-41BB-9DC0-768B386EF664}" type="slidenum">
              <a:rPr lang="fr-FR"/>
              <a:pPr>
                <a:defRPr/>
              </a:pPr>
              <a:t>153</a:t>
            </a:fld>
            <a:endParaRPr lang="fr-FR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4143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143375"/>
            <a:ext cx="6000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694" y="2071678"/>
            <a:ext cx="32861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JDBC peut être utilisé aussi bien en </a:t>
            </a:r>
            <a:r>
              <a:rPr lang="fr-FR" sz="2400" dirty="0">
                <a:solidFill>
                  <a:srgbClr val="FFFF00"/>
                </a:solidFill>
              </a:rPr>
              <a:t>2 couches </a:t>
            </a:r>
            <a:r>
              <a:rPr lang="fr-FR" sz="2400" dirty="0"/>
              <a:t>qu’en </a:t>
            </a:r>
            <a:r>
              <a:rPr lang="fr-FR" sz="2400" dirty="0">
                <a:solidFill>
                  <a:srgbClr val="FFFF00"/>
                </a:solidFill>
              </a:rPr>
              <a:t>3 couches</a:t>
            </a:r>
          </a:p>
        </p:txBody>
      </p:sp>
    </p:spTree>
    <p:extLst>
      <p:ext uri="{BB962C8B-B14F-4D97-AF65-F5344CB8AC3E}">
        <p14:creationId xmlns:p14="http://schemas.microsoft.com/office/powerpoint/2010/main" val="5692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Connexion JDBC</a:t>
            </a:r>
            <a:endParaRPr dirty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fr-FR" dirty="0" smtClean="0"/>
              <a:t>Avant tout, il faut avoir une base de données disponible…  </a:t>
            </a:r>
            <a:r>
              <a:rPr lang="fr-FR" dirty="0" smtClean="0">
                <a:sym typeface="Wingdings" pitchFamily="2" charset="2"/>
              </a:rPr>
              <a:t>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Exemple :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Base de données « Dictionnaire » sur Apache Derby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Sous </a:t>
            </a:r>
            <a:r>
              <a:rPr lang="fr-FR" dirty="0" err="1" smtClean="0">
                <a:sym typeface="Wingdings" pitchFamily="2" charset="2"/>
              </a:rPr>
              <a:t>NetBeans</a:t>
            </a:r>
            <a:r>
              <a:rPr lang="fr-FR" dirty="0" smtClean="0">
                <a:sym typeface="Wingdings" pitchFamily="2" charset="2"/>
              </a:rPr>
              <a:t> : onglet Services  </a:t>
            </a:r>
            <a:r>
              <a:rPr lang="fr-FR" dirty="0" err="1" smtClean="0">
                <a:sym typeface="Wingdings" pitchFamily="2" charset="2"/>
              </a:rPr>
              <a:t>JavaDB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… </a:t>
            </a:r>
          </a:p>
          <a:p>
            <a:pPr>
              <a:buFont typeface="Arial" charset="0"/>
              <a:buNone/>
            </a:pPr>
            <a:endParaRPr lang="fr-F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54A42-C544-4603-B627-BC9A5567C912}" type="slidenum">
              <a:rPr lang="fr-FR"/>
              <a:pPr>
                <a:defRPr/>
              </a:pPr>
              <a:t>154</a:t>
            </a:fld>
            <a:endParaRPr lang="fr-FR"/>
          </a:p>
        </p:txBody>
      </p:sp>
      <p:pic>
        <p:nvPicPr>
          <p:cNvPr id="16391" name="Picture 6" descr="Capture-createD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071938"/>
            <a:ext cx="62150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2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JDBC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124744"/>
            <a:ext cx="8964488" cy="496855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Connexion</a:t>
            </a:r>
            <a:r>
              <a:rPr lang="fr-FR" dirty="0" smtClean="0"/>
              <a:t> et Création d’un </a:t>
            </a:r>
            <a:r>
              <a:rPr lang="fr-FR" b="1" dirty="0" smtClean="0">
                <a:solidFill>
                  <a:srgbClr val="1F497D"/>
                </a:solidFill>
              </a:rPr>
              <a:t>schéma</a:t>
            </a:r>
            <a:r>
              <a:rPr lang="fr-FR" dirty="0" smtClean="0"/>
              <a:t> dans la base</a:t>
            </a:r>
          </a:p>
          <a:p>
            <a:pPr lvl="1"/>
            <a:r>
              <a:rPr lang="fr-FR" dirty="0" smtClean="0"/>
              <a:t>Services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Databases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Dictionnaire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Connect</a:t>
            </a:r>
            <a:r>
              <a:rPr lang="fr-FR" dirty="0">
                <a:sym typeface="Wingdings" pitchFamily="2" charset="2"/>
              </a:rPr>
              <a:t> </a:t>
            </a:r>
            <a:endParaRPr lang="fr-FR" dirty="0" smtClean="0"/>
          </a:p>
          <a:p>
            <a:pPr lvl="1"/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Execute</a:t>
            </a:r>
            <a:r>
              <a:rPr lang="fr-FR" dirty="0" smtClean="0">
                <a:sym typeface="Wingdings"/>
              </a:rPr>
              <a:t> Command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Refresh</a:t>
            </a:r>
            <a:endParaRPr lang="fr-FR" dirty="0" smtClean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 Set as default </a:t>
            </a:r>
            <a:r>
              <a:rPr lang="fr-FR" dirty="0" err="1" smtClean="0">
                <a:sym typeface="Wingdings"/>
              </a:rPr>
              <a:t>schema</a:t>
            </a:r>
            <a:endParaRPr lang="fr-FR" dirty="0" smtClean="0"/>
          </a:p>
          <a:p>
            <a:r>
              <a:rPr lang="fr-FR" i="1" dirty="0" smtClean="0"/>
              <a:t>On peut aussi utiliser un schéma existant </a:t>
            </a:r>
          </a:p>
          <a:p>
            <a:pPr lvl="1"/>
            <a:r>
              <a:rPr lang="fr-FR" i="1" dirty="0" smtClean="0"/>
              <a:t>p.ex.: APP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155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755576" y="2708920"/>
            <a:ext cx="7315200" cy="1041400"/>
            <a:chOff x="755576" y="3140968"/>
            <a:chExt cx="7315200" cy="1041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3140968"/>
              <a:ext cx="7315200" cy="1041400"/>
            </a:xfrm>
            <a:prstGeom prst="rect">
              <a:avLst/>
            </a:prstGeom>
            <a:ln w="19050" cmpd="sng">
              <a:solidFill>
                <a:srgbClr val="0000FF"/>
              </a:solidFill>
            </a:ln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3131840" y="3789040"/>
              <a:ext cx="72008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7020272" y="3501008"/>
              <a:ext cx="288032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373216"/>
            <a:ext cx="5003800" cy="1409700"/>
          </a:xfrm>
          <a:prstGeom prst="rect">
            <a:avLst/>
          </a:prstGeom>
          <a:ln w="19050" cmpd="sng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2920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5750" y="1124744"/>
            <a:ext cx="8715375" cy="4525963"/>
          </a:xfrm>
        </p:spPr>
        <p:txBody>
          <a:bodyPr/>
          <a:lstStyle/>
          <a:p>
            <a:r>
              <a:rPr lang="fr-FR" dirty="0" smtClean="0"/>
              <a:t>Création d’une </a:t>
            </a:r>
            <a:r>
              <a:rPr lang="fr-FR" b="1" dirty="0" smtClean="0">
                <a:solidFill>
                  <a:srgbClr val="1F497D"/>
                </a:solidFill>
              </a:rPr>
              <a:t>table</a:t>
            </a:r>
            <a:r>
              <a:rPr lang="fr-FR" dirty="0" smtClean="0"/>
              <a:t> sous </a:t>
            </a:r>
            <a:r>
              <a:rPr lang="fr-FR" dirty="0" err="1" smtClean="0"/>
              <a:t>NetBeans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i="1" dirty="0" smtClean="0">
                <a:sym typeface="Wingdings" pitchFamily="2" charset="2"/>
              </a:rPr>
              <a:t>DICO</a:t>
            </a:r>
            <a:r>
              <a:rPr lang="fr-FR" dirty="0" smtClean="0">
                <a:sym typeface="Wingdings" pitchFamily="2" charset="2"/>
              </a:rPr>
              <a:t>  Tables, puis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 Table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3B854-6197-4CC9-9C56-9609E0489078}" type="slidenum">
              <a:rPr lang="fr-FR"/>
              <a:pPr>
                <a:defRPr/>
              </a:pPr>
              <a:t>156</a:t>
            </a:fld>
            <a:endParaRPr lang="fr-FR"/>
          </a:p>
        </p:txBody>
      </p:sp>
      <p:pic>
        <p:nvPicPr>
          <p:cNvPr id="17415" name="Picture 9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6585198" cy="32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5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196752"/>
            <a:ext cx="8229600" cy="4525962"/>
          </a:xfrm>
        </p:spPr>
        <p:txBody>
          <a:bodyPr/>
          <a:lstStyle/>
          <a:p>
            <a:r>
              <a:rPr lang="fr-FR" dirty="0" smtClean="0"/>
              <a:t>Insertion de quelques données sous </a:t>
            </a:r>
            <a:r>
              <a:rPr lang="fr-FR" dirty="0" err="1" smtClean="0"/>
              <a:t>NetBeans</a:t>
            </a:r>
            <a:endParaRPr lang="fr-FR" dirty="0" smtClean="0"/>
          </a:p>
          <a:p>
            <a:pPr lvl="1"/>
            <a:r>
              <a:rPr lang="fr-FR" dirty="0" smtClean="0">
                <a:sym typeface="Wingdings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/>
              </a:rPr>
              <a:t>Databases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</a:t>
            </a:r>
            <a:r>
              <a:rPr lang="fr-FR" dirty="0" smtClean="0">
                <a:sym typeface="Wingdings" pitchFamily="2" charset="2"/>
              </a:rPr>
              <a:t> Tables, puis </a:t>
            </a:r>
            <a:r>
              <a:rPr lang="fr-FR" dirty="0" err="1" smtClean="0">
                <a:sym typeface="Wingdings" pitchFamily="2" charset="2"/>
              </a:rPr>
              <a:t>Execute</a:t>
            </a:r>
            <a:r>
              <a:rPr lang="fr-FR" dirty="0" smtClean="0">
                <a:sym typeface="Wingdings" pitchFamily="2" charset="2"/>
              </a:rPr>
              <a:t> Command 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584D-A3DC-4059-8272-96DCA39F0027}" type="slidenum">
              <a:rPr lang="fr-FR"/>
              <a:pPr>
                <a:defRPr/>
              </a:pPr>
              <a:t>157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960627"/>
            <a:ext cx="8424935" cy="1852749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  <p:grpSp>
        <p:nvGrpSpPr>
          <p:cNvPr id="13" name="Grouper 12"/>
          <p:cNvGrpSpPr/>
          <p:nvPr/>
        </p:nvGrpSpPr>
        <p:grpSpPr>
          <a:xfrm>
            <a:off x="72008" y="3346137"/>
            <a:ext cx="8964488" cy="1451015"/>
            <a:chOff x="72008" y="3346137"/>
            <a:chExt cx="8964488" cy="14510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8" y="3346137"/>
              <a:ext cx="8964488" cy="1451015"/>
            </a:xfrm>
            <a:prstGeom prst="rect">
              <a:avLst/>
            </a:prstGeom>
            <a:ln w="38100" cap="sq" cmpd="sng">
              <a:solidFill>
                <a:srgbClr val="1F497D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9" name="Connecteur droit avec flèche 8"/>
            <p:cNvCxnSpPr>
              <a:stCxn id="11" idx="1"/>
            </p:cNvCxnSpPr>
            <p:nvPr/>
          </p:nvCxnSpPr>
          <p:spPr>
            <a:xfrm flipH="1" flipV="1">
              <a:off x="5580112" y="4077072"/>
              <a:ext cx="504056" cy="4160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084168" y="4293096"/>
              <a:ext cx="1802697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SCHEMA.TABLE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00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la BD passe par un URL JDBC</a:t>
            </a:r>
          </a:p>
          <a:p>
            <a:pPr lvl="1"/>
            <a:r>
              <a:rPr lang="fr-FR" i="1" smtClean="0"/>
              <a:t>jdbc:driver:other</a:t>
            </a:r>
            <a:r>
              <a:rPr lang="fr-FR" smtClean="0"/>
              <a:t> stuff</a:t>
            </a:r>
          </a:p>
          <a:p>
            <a:r>
              <a:rPr lang="fr-FR" smtClean="0"/>
              <a:t>Paramètres de connexion propres au driver et à la base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347BC-C104-4AC3-93B1-97CDEC648FF3}" type="slidenum">
              <a:rPr lang="fr-FR"/>
              <a:pPr>
                <a:defRPr/>
              </a:pPr>
              <a:t>158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4214818"/>
            <a:ext cx="624818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jdbc:derby://localhost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r>
              <a:rPr lang="fr-FR" sz="2800" dirty="0"/>
              <a:t>1527/Dictionnaire 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2071688" y="5357813"/>
            <a:ext cx="103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Driver </a:t>
            </a:r>
          </a:p>
        </p:txBody>
      </p:sp>
      <p:cxnSp>
        <p:nvCxnSpPr>
          <p:cNvPr id="10" name="Straight Arrow Connector 9"/>
          <p:cNvCxnSpPr>
            <a:endCxn id="19466" idx="0"/>
          </p:cNvCxnSpPr>
          <p:nvPr/>
        </p:nvCxnSpPr>
        <p:spPr>
          <a:xfrm rot="16200000" flipH="1">
            <a:off x="2259806" y="5026819"/>
            <a:ext cx="642938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3357563" y="57864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DB Server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4857750" y="5357813"/>
            <a:ext cx="79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Port 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5857875" y="57864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DataBase</a:t>
            </a:r>
          </a:p>
        </p:txBody>
      </p:sp>
      <p:cxnSp>
        <p:nvCxnSpPr>
          <p:cNvPr id="15" name="Straight Arrow Connector 14"/>
          <p:cNvCxnSpPr>
            <a:endCxn id="19468" idx="0"/>
          </p:cNvCxnSpPr>
          <p:nvPr/>
        </p:nvCxnSpPr>
        <p:spPr>
          <a:xfrm rot="16200000" flipH="1">
            <a:off x="3539331" y="5247482"/>
            <a:ext cx="107156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9469" idx="0"/>
          </p:cNvCxnSpPr>
          <p:nvPr/>
        </p:nvCxnSpPr>
        <p:spPr>
          <a:xfrm rot="16200000" flipH="1">
            <a:off x="4913313" y="5016500"/>
            <a:ext cx="642938" cy="39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470" idx="0"/>
          </p:cNvCxnSpPr>
          <p:nvPr/>
        </p:nvCxnSpPr>
        <p:spPr>
          <a:xfrm rot="5400000">
            <a:off x="6026150" y="5240338"/>
            <a:ext cx="1071563" cy="20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travers la classe </a:t>
            </a:r>
            <a:r>
              <a:rPr lang="fr-FR" b="1" smtClean="0">
                <a:solidFill>
                  <a:schemeClr val="tx2"/>
                </a:solidFill>
              </a:rPr>
              <a:t>DriverManager</a:t>
            </a:r>
          </a:p>
          <a:p>
            <a:pPr lvl="1"/>
            <a:r>
              <a:rPr lang="fr-FR" smtClean="0"/>
              <a:t>Chargement dynamique du driver </a:t>
            </a:r>
          </a:p>
          <a:p>
            <a:pPr lvl="1"/>
            <a:r>
              <a:rPr lang="fr-FR" smtClean="0"/>
              <a:t>Entrée des paramètres </a:t>
            </a:r>
          </a:p>
          <a:p>
            <a:pPr lvl="1"/>
            <a:r>
              <a:rPr lang="fr-FR" smtClean="0"/>
              <a:t>Création de la connexion </a:t>
            </a:r>
            <a:r>
              <a:rPr lang="fr-FR" smtClean="0">
                <a:sym typeface="Wingdings" pitchFamily="2" charset="2"/>
              </a:rPr>
              <a:t> classe </a:t>
            </a:r>
            <a:r>
              <a:rPr lang="fr-FR" b="1" smtClean="0">
                <a:solidFill>
                  <a:schemeClr val="tx2"/>
                </a:solidFill>
                <a:sym typeface="Wingdings" pitchFamily="2" charset="2"/>
              </a:rPr>
              <a:t>Connection</a:t>
            </a:r>
          </a:p>
          <a:p>
            <a:pPr lvl="1"/>
            <a:endParaRPr lang="fr-FR" b="1" smtClean="0">
              <a:solidFill>
                <a:schemeClr val="tx2"/>
              </a:solidFill>
              <a:sym typeface="Wingdings" pitchFamily="2" charset="2"/>
            </a:endParaRPr>
          </a:p>
          <a:p>
            <a:pPr lvl="1">
              <a:buFont typeface="Arial" charset="0"/>
              <a:buNone/>
            </a:pPr>
            <a:r>
              <a:rPr lang="fr-FR" sz="2400" smtClean="0"/>
              <a:t>Class.forName(driver);</a:t>
            </a:r>
          </a:p>
          <a:p>
            <a:pPr lvl="1">
              <a:buFont typeface="Arial" charset="0"/>
              <a:buNone/>
            </a:pPr>
            <a:r>
              <a:rPr lang="fr-FR" sz="2400" smtClean="0"/>
              <a:t>Connection conn = </a:t>
            </a:r>
            <a:br>
              <a:rPr lang="fr-FR" sz="2400" smtClean="0"/>
            </a:br>
            <a:r>
              <a:rPr lang="fr-FR" sz="2400" smtClean="0"/>
              <a:t>DriverManager.</a:t>
            </a:r>
            <a:r>
              <a:rPr lang="fr-FR" sz="2400" b="1" smtClean="0">
                <a:solidFill>
                  <a:schemeClr val="tx2"/>
                </a:solidFill>
              </a:rPr>
              <a:t>getConnection</a:t>
            </a:r>
            <a:r>
              <a:rPr lang="fr-FR" sz="2400" smtClean="0"/>
              <a:t>(bdd, login, pass);</a:t>
            </a:r>
          </a:p>
          <a:p>
            <a:pPr lvl="1"/>
            <a:endParaRPr lang="fr-FR" b="1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047EE-9010-41EE-A8AA-BD8BE4A68023}" type="slidenum">
              <a:rPr lang="fr-FR"/>
              <a:pPr>
                <a:defRPr/>
              </a:pPr>
              <a:t>159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674898" y="1621824"/>
            <a:ext cx="7361598" cy="50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//on peut lire ces informations sur des </a:t>
            </a:r>
            <a:r>
              <a:rPr lang="fr-FR" sz="2000" dirty="0" err="1"/>
              <a:t>proprietes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driver = "</a:t>
            </a:r>
            <a:r>
              <a:rPr lang="fr-FR" sz="2000" dirty="0" err="1"/>
              <a:t>org.apache.derby.jdbc.ClientDriver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bdd</a:t>
            </a:r>
            <a:r>
              <a:rPr lang="fr-FR" sz="2000" dirty="0"/>
              <a:t> = "jdbc:derby://localhost:1527/Dictionnaire";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 login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pass</a:t>
            </a:r>
            <a:r>
              <a:rPr lang="fr-FR" sz="2000" dirty="0"/>
              <a:t>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Connection</a:t>
            </a:r>
            <a:r>
              <a:rPr lang="fr-FR" sz="2000" dirty="0"/>
              <a:t>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null</a:t>
            </a:r>
            <a:r>
              <a:rPr lang="fr-FR" sz="2000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//Charge le pilote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//Crée la </a:t>
            </a:r>
            <a:r>
              <a:rPr lang="fr-FR" sz="2000" dirty="0" err="1"/>
              <a:t>connection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</a:t>
            </a:r>
            <a:r>
              <a:rPr lang="fr-FR" sz="2200" b="1" u="sng" dirty="0"/>
              <a:t>  </a:t>
            </a:r>
            <a:r>
              <a:rPr lang="fr-FR" sz="2200" b="1" u="sng" dirty="0" err="1"/>
              <a:t>conn</a:t>
            </a:r>
            <a:r>
              <a:rPr lang="fr-FR" sz="2200" b="1" u="sng" dirty="0"/>
              <a:t> = </a:t>
            </a:r>
            <a:r>
              <a:rPr lang="fr-FR" sz="2200" b="1" u="sng" dirty="0" err="1"/>
              <a:t>DriverManager.getConnection</a:t>
            </a:r>
            <a:r>
              <a:rPr lang="fr-FR" sz="2200" b="1" u="sng" dirty="0"/>
              <a:t>(</a:t>
            </a:r>
            <a:r>
              <a:rPr lang="fr-FR" sz="2200" b="1" u="sng" dirty="0" err="1"/>
              <a:t>bdd</a:t>
            </a:r>
            <a:r>
              <a:rPr lang="fr-FR" sz="2200" b="1" u="sng" dirty="0"/>
              <a:t>, login, </a:t>
            </a:r>
            <a:r>
              <a:rPr lang="fr-FR" sz="2200" b="1" u="sng" dirty="0" err="1"/>
              <a:t>pass</a:t>
            </a:r>
            <a:r>
              <a:rPr lang="fr-FR" sz="2200" b="1" u="sng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5533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Encapsulation (</a:t>
            </a:r>
            <a:r>
              <a:rPr lang="fr-FR" b="1" dirty="0">
                <a:solidFill>
                  <a:srgbClr val="1F497D"/>
                </a:solidFill>
              </a:rPr>
              <a:t>Modularité</a:t>
            </a:r>
            <a:r>
              <a:rPr lang="fr-FR" dirty="0"/>
              <a:t>) </a:t>
            </a:r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 de l’encapsulation consiste à isoler l’accès aux </a:t>
            </a:r>
            <a:r>
              <a:rPr lang="fr-FR" dirty="0" smtClean="0"/>
              <a:t>données</a:t>
            </a:r>
            <a:endParaRPr lang="fr-FR" dirty="0" smtClean="0"/>
          </a:p>
          <a:p>
            <a:r>
              <a:rPr lang="fr-FR" dirty="0" smtClean="0"/>
              <a:t>Trois mots clés : </a:t>
            </a:r>
            <a:r>
              <a:rPr lang="fr-FR" b="1" dirty="0" smtClean="0">
                <a:solidFill>
                  <a:schemeClr val="tx2"/>
                </a:solidFill>
              </a:rPr>
              <a:t>public, </a:t>
            </a:r>
            <a:r>
              <a:rPr lang="fr-FR" b="1" dirty="0" err="1" smtClean="0">
                <a:solidFill>
                  <a:schemeClr val="tx2"/>
                </a:solidFill>
              </a:rPr>
              <a:t>private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</a:rPr>
              <a:t>protected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CE17-6153-4D30-9538-AD97021171F5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73945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85813" y="3286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214438" y="4429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ounded Rectangle 10"/>
          <p:cNvSpPr/>
          <p:nvPr/>
        </p:nvSpPr>
        <p:spPr>
          <a:xfrm>
            <a:off x="1214438" y="5072063"/>
            <a:ext cx="785812" cy="3571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714375" y="3714750"/>
            <a:ext cx="500063" cy="357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98957"/>
              </p:ext>
            </p:extLst>
          </p:nvPr>
        </p:nvGraphicFramePr>
        <p:xfrm>
          <a:off x="3851920" y="4081170"/>
          <a:ext cx="5072065" cy="2588190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2400000" sx="103000" sy="103000" algn="tl" rotWithShape="0">
                    <a:prstClr val="black">
                      <a:alpha val="50000"/>
                    </a:prstClr>
                  </a:outerShdw>
                </a:effectLst>
                <a:tableStyleId>{1E171933-4619-4E11-9A3F-F7608DF75F80}</a:tableStyleId>
              </a:tblPr>
              <a:tblGrid>
                <a:gridCol w="843544"/>
                <a:gridCol w="1456722"/>
                <a:gridCol w="2771799"/>
              </a:tblGrid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UML</a:t>
                      </a:r>
                      <a:endParaRPr lang="fr-FR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Mot-clé</a:t>
                      </a:r>
                      <a:endParaRPr lang="fr-FR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Visibilité </a:t>
                      </a:r>
                      <a:endParaRPr lang="fr-FR" sz="2400" b="1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+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public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visible à</a:t>
                      </a:r>
                      <a:r>
                        <a:rPr lang="fr-FR" sz="2400" baseline="0" dirty="0" smtClean="0"/>
                        <a:t> tous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-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private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Uniquement à la classe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#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protected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Package et sous-classes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~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---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Package 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9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Toute connexion ouverte doit être fermée !</a:t>
            </a:r>
          </a:p>
          <a:p>
            <a:pPr lvl="1"/>
            <a:r>
              <a:rPr lang="fr-FR" smtClean="0"/>
              <a:t>conn.</a:t>
            </a:r>
            <a:r>
              <a:rPr lang="fr-FR" b="1" smtClean="0">
                <a:solidFill>
                  <a:schemeClr val="tx2"/>
                </a:solidFill>
              </a:rPr>
              <a:t>close 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Usage de la clause </a:t>
            </a:r>
            <a:r>
              <a:rPr lang="fr-FR" i="1" smtClean="0"/>
              <a:t>finally</a:t>
            </a:r>
            <a:r>
              <a:rPr lang="fr-FR" smtClean="0"/>
              <a:t> est suggérée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91093-0C6E-4184-BB50-E75BC64EC874}" type="slidenum">
              <a:rPr lang="fr-FR"/>
              <a:pPr>
                <a:defRPr/>
              </a:pPr>
              <a:t>160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43125" y="3357563"/>
            <a:ext cx="6670675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DriverManager.getConnection</a:t>
            </a:r>
            <a:r>
              <a:rPr lang="fr-FR" sz="2000" dirty="0"/>
              <a:t>(</a:t>
            </a:r>
            <a:r>
              <a:rPr lang="fr-FR" sz="2000" dirty="0" err="1"/>
              <a:t>bdd</a:t>
            </a:r>
            <a:r>
              <a:rPr lang="fr-FR" sz="2000" dirty="0"/>
              <a:t>, login, </a:t>
            </a:r>
            <a:r>
              <a:rPr lang="fr-FR" sz="2000" dirty="0" err="1"/>
              <a:t>pass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</a:t>
            </a:r>
            <a:r>
              <a:rPr lang="fr-FR" sz="2000" dirty="0" err="1"/>
              <a:t>finally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if (</a:t>
            </a:r>
            <a:r>
              <a:rPr lang="fr-FR" sz="2000" dirty="0" err="1"/>
              <a:t>conn</a:t>
            </a:r>
            <a:r>
              <a:rPr lang="fr-FR" sz="2000" dirty="0"/>
              <a:t> != </a:t>
            </a:r>
            <a:r>
              <a:rPr lang="fr-FR" sz="2000" dirty="0" err="1"/>
              <a:t>null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	    </a:t>
            </a:r>
            <a:r>
              <a:rPr lang="fr-FR" sz="2000" dirty="0" err="1"/>
              <a:t>conn.close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4947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4038600" cy="4525963"/>
          </a:xfrm>
        </p:spPr>
        <p:txBody>
          <a:bodyPr/>
          <a:lstStyle/>
          <a:p>
            <a:r>
              <a:rPr lang="fr-FR" dirty="0" smtClean="0"/>
              <a:t>Sous </a:t>
            </a:r>
            <a:r>
              <a:rPr lang="fr-FR" dirty="0" err="1" smtClean="0"/>
              <a:t>NetBeans</a:t>
            </a:r>
            <a:r>
              <a:rPr lang="fr-FR" dirty="0" smtClean="0"/>
              <a:t>, on peut obtenir les paramètres de connexion </a:t>
            </a:r>
          </a:p>
          <a:p>
            <a:pPr lvl="1"/>
            <a:r>
              <a:rPr lang="fr-FR" dirty="0" smtClean="0"/>
              <a:t>Onglet Services, </a:t>
            </a:r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, la base souhaitée, puis </a:t>
            </a:r>
            <a:r>
              <a:rPr lang="fr-FR" dirty="0" err="1" smtClean="0">
                <a:sym typeface="Wingdings" pitchFamily="2" charset="2"/>
              </a:rPr>
              <a:t>Proprieties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A8744-8DFB-40F8-BF25-482A3CB9E663}" type="slidenum">
              <a:rPr lang="fr-FR"/>
              <a:pPr>
                <a:defRPr/>
              </a:pPr>
              <a:t>161</a:t>
            </a:fld>
            <a:endParaRPr lang="fr-FR"/>
          </a:p>
        </p:txBody>
      </p:sp>
      <p:pic>
        <p:nvPicPr>
          <p:cNvPr id="225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428750"/>
            <a:ext cx="4614862" cy="4857750"/>
          </a:xfrm>
        </p:spPr>
      </p:pic>
    </p:spTree>
    <p:extLst>
      <p:ext uri="{BB962C8B-B14F-4D97-AF65-F5344CB8AC3E}">
        <p14:creationId xmlns:p14="http://schemas.microsoft.com/office/powerpoint/2010/main" val="135146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On doit garantir que le .jar correspondant au driver est accessible </a:t>
            </a:r>
          </a:p>
          <a:p>
            <a:pPr lvl="1"/>
            <a:r>
              <a:rPr lang="fr-FR" smtClean="0"/>
              <a:t>Classpath</a:t>
            </a:r>
          </a:p>
          <a:p>
            <a:pPr lvl="1"/>
            <a:r>
              <a:rPr lang="fr-FR" smtClean="0"/>
              <a:t>Projet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7063-8350-4B44-B814-2447ECD28537}" type="slidenum">
              <a:rPr lang="fr-FR"/>
              <a:pPr>
                <a:defRPr/>
              </a:pPr>
              <a:t>162</a:t>
            </a:fld>
            <a:endParaRPr lang="fr-FR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750" y="1785938"/>
            <a:ext cx="8601075" cy="4924425"/>
            <a:chOff x="285720" y="1785926"/>
            <a:chExt cx="8601090" cy="4924425"/>
          </a:xfrm>
        </p:grpSpPr>
        <p:pic>
          <p:nvPicPr>
            <p:cNvPr id="23563" name="Picture 8" descr="Capture-libDerbi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785926"/>
              <a:ext cx="6457950" cy="49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5720" y="4714863"/>
              <a:ext cx="3214694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vérifie si le driver est disponible dans la plateforme. On l’ajoute si nécessaire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75656" y="692696"/>
            <a:ext cx="7477125" cy="5981700"/>
            <a:chOff x="1571604" y="785794"/>
            <a:chExt cx="7477125" cy="5981700"/>
          </a:xfrm>
        </p:grpSpPr>
        <p:pic>
          <p:nvPicPr>
            <p:cNvPr id="23561" name="Picture 11" descr="Capture-netbeansProjectAddLib-Derb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785794"/>
              <a:ext cx="7477125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71604" y="3786169"/>
              <a:ext cx="2428875" cy="646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ajoute le jar (Library) à notre projet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1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 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manipulation de la base de données se fait à travers la classe </a:t>
            </a:r>
            <a:r>
              <a:rPr lang="fr-FR" b="1" smtClean="0">
                <a:solidFill>
                  <a:schemeClr val="tx2"/>
                </a:solidFill>
              </a:rPr>
              <a:t>Statement</a:t>
            </a:r>
          </a:p>
          <a:p>
            <a:pPr lvl="1"/>
            <a:r>
              <a:rPr lang="fr-FR" smtClean="0"/>
              <a:t>Statement statement =conn.</a:t>
            </a:r>
            <a:r>
              <a:rPr lang="fr-FR" b="1" smtClean="0">
                <a:solidFill>
                  <a:schemeClr val="tx2"/>
                </a:solidFill>
              </a:rPr>
              <a:t>getStatement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Une query SELECT </a:t>
            </a:r>
          </a:p>
          <a:p>
            <a:pPr lvl="2"/>
            <a:r>
              <a:rPr lang="fr-FR" smtClean="0"/>
              <a:t>ResultSet rs = statement.</a:t>
            </a:r>
            <a:r>
              <a:rPr lang="fr-FR" b="1" smtClean="0">
                <a:solidFill>
                  <a:schemeClr val="tx2"/>
                </a:solidFill>
              </a:rPr>
              <a:t>executeQuery </a:t>
            </a:r>
            <a:r>
              <a:rPr lang="fr-FR" smtClean="0"/>
              <a:t>(sql)</a:t>
            </a:r>
          </a:p>
          <a:p>
            <a:pPr lvl="1"/>
            <a:r>
              <a:rPr lang="fr-FR" smtClean="0"/>
              <a:t>Un update (INSERT, UPDATE…) </a:t>
            </a:r>
          </a:p>
          <a:p>
            <a:pPr lvl="2"/>
            <a:r>
              <a:rPr lang="fr-FR" smtClean="0"/>
              <a:t>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r>
              <a:rPr lang="fr-FR" smtClean="0"/>
              <a:t>Générique </a:t>
            </a:r>
          </a:p>
          <a:p>
            <a:pPr lvl="2"/>
            <a:r>
              <a:rPr lang="fr-FR" smtClean="0"/>
              <a:t> boolean rs = statement.</a:t>
            </a:r>
            <a:r>
              <a:rPr lang="fr-FR" smtClean="0">
                <a:solidFill>
                  <a:schemeClr val="tx2"/>
                </a:solidFill>
              </a:rPr>
              <a:t>execute</a:t>
            </a:r>
            <a:r>
              <a:rPr lang="fr-FR" smtClean="0"/>
              <a:t> (sql)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88E5-D812-4C09-B17B-88795D85A5CC}" type="slidenum">
              <a:rPr lang="fr-FR"/>
              <a:pPr>
                <a:defRPr/>
              </a:pPr>
              <a:t>163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9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86800" cy="4525963"/>
          </a:xfrm>
        </p:spPr>
        <p:txBody>
          <a:bodyPr/>
          <a:lstStyle/>
          <a:p>
            <a:r>
              <a:rPr lang="fr-FR" smtClean="0"/>
              <a:t>Les résultats d’une requête SELECT sont accessibles par un </a:t>
            </a:r>
            <a:r>
              <a:rPr lang="fr-FR" b="1" smtClean="0">
                <a:solidFill>
                  <a:schemeClr val="tx2"/>
                </a:solidFill>
              </a:rPr>
              <a:t>ResultSet </a:t>
            </a:r>
          </a:p>
          <a:p>
            <a:pPr lvl="1"/>
            <a:r>
              <a:rPr lang="fr-FR" smtClean="0"/>
              <a:t>resultSet.</a:t>
            </a:r>
            <a:r>
              <a:rPr lang="fr-FR" b="1" smtClean="0">
                <a:solidFill>
                  <a:schemeClr val="tx2"/>
                </a:solidFill>
              </a:rPr>
              <a:t>next</a:t>
            </a:r>
            <a:r>
              <a:rPr lang="fr-FR" smtClean="0"/>
              <a:t>() : </a:t>
            </a:r>
          </a:p>
          <a:p>
            <a:pPr lvl="2"/>
            <a:r>
              <a:rPr lang="fr-FR" smtClean="0"/>
              <a:t>avance sur l’ensemble des n-uplets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getString</a:t>
            </a:r>
            <a:r>
              <a:rPr lang="fr-FR" smtClean="0"/>
              <a:t> (colName) / getString(n) : </a:t>
            </a:r>
          </a:p>
          <a:p>
            <a:pPr lvl="2"/>
            <a:r>
              <a:rPr lang="fr-FR" smtClean="0"/>
              <a:t>récupère la valeur sur la colonne ‘</a:t>
            </a:r>
            <a:r>
              <a:rPr lang="fr-FR" i="1" smtClean="0"/>
              <a:t>colName</a:t>
            </a:r>
            <a:r>
              <a:rPr lang="fr-FR" smtClean="0"/>
              <a:t>’ ou la </a:t>
            </a:r>
            <a:r>
              <a:rPr lang="fr-FR" i="1" smtClean="0"/>
              <a:t>n-ème</a:t>
            </a:r>
            <a:r>
              <a:rPr lang="fr-FR" smtClean="0"/>
              <a:t> colonne</a:t>
            </a:r>
          </a:p>
          <a:p>
            <a:pPr lvl="1"/>
            <a:r>
              <a:rPr lang="fr-FR" smtClean="0"/>
              <a:t>Autres types de données </a:t>
            </a:r>
          </a:p>
          <a:p>
            <a:pPr lvl="2"/>
            <a:r>
              <a:rPr lang="fr-FR" smtClean="0">
                <a:solidFill>
                  <a:schemeClr val="tx2"/>
                </a:solidFill>
              </a:rPr>
              <a:t>getInt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getFloat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getByte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getDate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getObject</a:t>
            </a:r>
            <a:r>
              <a:rPr lang="fr-FR" smtClean="0"/>
              <a:t>…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18F7-413D-4577-AE7C-E182CBC5472C}" type="slidenum">
              <a:rPr lang="fr-FR"/>
              <a:pPr>
                <a:defRPr/>
              </a:pPr>
              <a:t>164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643313" y="3500438"/>
            <a:ext cx="5141912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</a:t>
            </a:r>
            <a:r>
              <a:rPr lang="fr-FR" sz="2000" dirty="0" err="1"/>
              <a:t>sql</a:t>
            </a:r>
            <a:r>
              <a:rPr lang="fr-FR" sz="2000" dirty="0"/>
              <a:t> = "SELECT * FROM </a:t>
            </a:r>
            <a:r>
              <a:rPr lang="fr-FR" sz="2000" dirty="0" smtClean="0"/>
              <a:t>SCHEMA.TABLE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ResultSet</a:t>
            </a:r>
            <a:r>
              <a:rPr lang="fr-FR" sz="2000" dirty="0"/>
              <a:t> </a:t>
            </a:r>
            <a:r>
              <a:rPr lang="fr-FR" sz="2000" dirty="0" err="1"/>
              <a:t>rs</a:t>
            </a:r>
            <a:r>
              <a:rPr lang="fr-FR" sz="2000" dirty="0"/>
              <a:t> = </a:t>
            </a:r>
            <a:r>
              <a:rPr lang="fr-FR" sz="2000" dirty="0" err="1"/>
              <a:t>stat.executeQuery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rs.next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String col = </a:t>
            </a:r>
            <a:r>
              <a:rPr lang="fr-FR" sz="2000" dirty="0" err="1"/>
              <a:t>rs.getString</a:t>
            </a:r>
            <a:r>
              <a:rPr lang="fr-FR" sz="2000" dirty="0"/>
              <a:t>("Colonne");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 }</a:t>
            </a:r>
          </a:p>
        </p:txBody>
      </p:sp>
    </p:spTree>
    <p:extLst>
      <p:ext uri="{BB962C8B-B14F-4D97-AF65-F5344CB8AC3E}">
        <p14:creationId xmlns:p14="http://schemas.microsoft.com/office/powerpoint/2010/main" val="15064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L’exécution d’une requête INSERT, UPDATE, DELETE…  indique le nombre de lignes </a:t>
            </a:r>
            <a:br>
              <a:rPr lang="fr-FR" smtClean="0"/>
            </a:br>
            <a:r>
              <a:rPr lang="fr-FR" smtClean="0"/>
              <a:t>(n-uplets) affectées </a:t>
            </a:r>
          </a:p>
          <a:p>
            <a:pPr lvl="1"/>
            <a:r>
              <a:rPr lang="fr-FR" smtClean="0"/>
              <a:t> 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47AC-B4FB-4E4E-8B41-689F6D94C178}" type="slidenum">
              <a:rPr lang="fr-FR"/>
              <a:pPr>
                <a:defRPr/>
              </a:pPr>
              <a:t>165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115616" y="3933056"/>
            <a:ext cx="724143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pattern = "INSERT INTO </a:t>
            </a:r>
            <a:r>
              <a:rPr lang="fr-FR" sz="2000" dirty="0" smtClean="0"/>
              <a:t>SCHEMA.TABLE </a:t>
            </a:r>
            <a:r>
              <a:rPr lang="fr-FR" sz="2000" dirty="0"/>
              <a:t>(Col1, Col2…) VALUES (val1, val2… )";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rows</a:t>
            </a:r>
            <a:r>
              <a:rPr lang="fr-FR" sz="2000" dirty="0"/>
              <a:t> = </a:t>
            </a:r>
            <a:r>
              <a:rPr lang="fr-FR" sz="2000" dirty="0" err="1"/>
              <a:t>stat.executeUpdate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}</a:t>
            </a:r>
          </a:p>
        </p:txBody>
      </p:sp>
    </p:spTree>
    <p:extLst>
      <p:ext uri="{BB962C8B-B14F-4D97-AF65-F5344CB8AC3E}">
        <p14:creationId xmlns:p14="http://schemas.microsoft.com/office/powerpoint/2010/main" val="31472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r>
              <a:rPr lang="fr-FR" sz="2800" smtClean="0"/>
              <a:t>Base de données </a:t>
            </a:r>
            <a:r>
              <a:rPr lang="fr-FR" sz="2800" b="1" smtClean="0">
                <a:solidFill>
                  <a:schemeClr val="tx2"/>
                </a:solidFill>
              </a:rPr>
              <a:t>Dictionnaire</a:t>
            </a:r>
            <a:r>
              <a:rPr lang="fr-FR" sz="2800" smtClean="0"/>
              <a:t> sous Apache </a:t>
            </a:r>
            <a:r>
              <a:rPr lang="fr-FR" sz="2800" smtClean="0">
                <a:solidFill>
                  <a:schemeClr val="tx2"/>
                </a:solidFill>
              </a:rPr>
              <a:t>Derby</a:t>
            </a:r>
          </a:p>
          <a:p>
            <a:r>
              <a:rPr lang="fr-FR" sz="2800" smtClean="0"/>
              <a:t>Table </a:t>
            </a:r>
            <a:r>
              <a:rPr lang="fr-FR" sz="2800" b="1" smtClean="0">
                <a:solidFill>
                  <a:schemeClr val="tx2"/>
                </a:solidFill>
              </a:rPr>
              <a:t>FR</a:t>
            </a:r>
            <a:r>
              <a:rPr lang="fr-FR" sz="2800" smtClean="0"/>
              <a:t> (</a:t>
            </a:r>
            <a:r>
              <a:rPr lang="fr-FR" sz="2800" b="1" smtClean="0">
                <a:solidFill>
                  <a:schemeClr val="tx2"/>
                </a:solidFill>
              </a:rPr>
              <a:t>Id</a:t>
            </a:r>
            <a:r>
              <a:rPr lang="fr-FR" sz="2800" smtClean="0"/>
              <a:t>, </a:t>
            </a:r>
            <a:r>
              <a:rPr lang="fr-FR" sz="2800" b="1" smtClean="0">
                <a:solidFill>
                  <a:schemeClr val="tx2"/>
                </a:solidFill>
              </a:rPr>
              <a:t>Word</a:t>
            </a:r>
            <a:r>
              <a:rPr lang="fr-FR" sz="2800" smtClean="0"/>
              <a:t>) </a:t>
            </a:r>
          </a:p>
          <a:p>
            <a:pPr lvl="1"/>
            <a:r>
              <a:rPr lang="fr-FR" sz="2400" smtClean="0"/>
              <a:t>int id</a:t>
            </a:r>
          </a:p>
          <a:p>
            <a:pPr lvl="1"/>
            <a:r>
              <a:rPr lang="fr-FR" sz="2400" smtClean="0"/>
              <a:t>String (VarChar)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C641-6491-4B7E-BB74-DC96A0C08340}" type="slidenum">
              <a:rPr lang="fr-FR"/>
              <a:pPr>
                <a:defRPr/>
              </a:pPr>
              <a:t>166</a:t>
            </a:fld>
            <a:endParaRPr lang="fr-FR"/>
          </a:p>
        </p:txBody>
      </p:sp>
      <p:pic>
        <p:nvPicPr>
          <p:cNvPr id="27655" name="Picture 6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295650"/>
            <a:ext cx="72151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7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6E47-8FDF-430B-9343-DF2EF5D6343B}" type="slidenum">
              <a:rPr lang="fr-FR"/>
              <a:pPr>
                <a:defRPr/>
              </a:pPr>
              <a:t>167</a:t>
            </a:fld>
            <a:endParaRPr lang="fr-FR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28875"/>
            <a:ext cx="654367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428875"/>
            <a:ext cx="69008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2214563"/>
            <a:ext cx="15795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Connexion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00438"/>
            <a:ext cx="7334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72250" y="3214688"/>
            <a:ext cx="18176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Déconnexion</a:t>
            </a:r>
          </a:p>
        </p:txBody>
      </p:sp>
    </p:spTree>
    <p:extLst>
      <p:ext uri="{BB962C8B-B14F-4D97-AF65-F5344CB8AC3E}">
        <p14:creationId xmlns:p14="http://schemas.microsoft.com/office/powerpoint/2010/main" val="414012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5140"/>
            <a:ext cx="8208912" cy="294711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 cmpd="sng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57DB-69C0-4006-BA22-B052AAA01EBC}" type="slidenum">
              <a:rPr lang="fr-FR"/>
              <a:pPr>
                <a:defRPr/>
              </a:pPr>
              <a:t>168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740352" y="2030933"/>
            <a:ext cx="936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204864"/>
            <a:ext cx="8608105" cy="3456384"/>
          </a:xfrm>
          <a:prstGeom prst="rect">
            <a:avLst/>
          </a:prstGeom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028384" y="2060848"/>
            <a:ext cx="936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52007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474788"/>
            <a:ext cx="8229600" cy="4525962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97216-9B29-4A35-AA42-310EBFD369B1}" type="slidenum">
              <a:rPr lang="fr-FR"/>
              <a:pPr>
                <a:defRPr/>
              </a:pPr>
              <a:t>169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13134"/>
            <a:ext cx="8804814" cy="2688074"/>
          </a:xfrm>
          <a:prstGeom prst="rect">
            <a:avLst/>
          </a:prstGeom>
          <a:ln w="28575" cmpd="sng"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28446" y="2348880"/>
            <a:ext cx="908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1038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Encapsulation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768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Protected</a:t>
            </a:r>
            <a:r>
              <a:rPr lang="fr-FR" b="1" dirty="0" smtClean="0"/>
              <a:t> / package</a:t>
            </a:r>
          </a:p>
          <a:p>
            <a:pPr lvl="1"/>
            <a:r>
              <a:rPr lang="fr-FR" dirty="0" smtClean="0"/>
              <a:t>Accès à </a:t>
            </a:r>
            <a:r>
              <a:rPr lang="fr-FR" b="1" dirty="0" smtClean="0"/>
              <a:t>tous</a:t>
            </a:r>
            <a:r>
              <a:rPr lang="fr-FR" dirty="0" smtClean="0"/>
              <a:t> les membres du </a:t>
            </a:r>
            <a:r>
              <a:rPr lang="fr-FR" b="1" dirty="0" smtClean="0"/>
              <a:t>paquetage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340768"/>
            <a:ext cx="762000" cy="63500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79512" y="5085184"/>
            <a:ext cx="4569316" cy="1067346"/>
            <a:chOff x="179512" y="5085184"/>
            <a:chExt cx="4569316" cy="1067346"/>
          </a:xfrm>
        </p:grpSpPr>
        <p:sp>
          <p:nvSpPr>
            <p:cNvPr id="14" name="Rectangle 13"/>
            <p:cNvSpPr/>
            <p:nvPr/>
          </p:nvSpPr>
          <p:spPr>
            <a:xfrm>
              <a:off x="179512" y="5229200"/>
              <a:ext cx="4536504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r>
                <a:rPr lang="en-US" b="1" dirty="0" smtClean="0"/>
                <a:t> public </a:t>
              </a:r>
              <a:r>
                <a:rPr lang="en-US" b="1" dirty="0"/>
                <a:t>class </a:t>
              </a:r>
              <a:r>
                <a:rPr lang="en-US" b="1" dirty="0" err="1" smtClean="0"/>
                <a:t>Etudiant</a:t>
              </a:r>
              <a:r>
                <a:rPr lang="en-US" b="1" dirty="0" smtClean="0"/>
                <a:t> { … </a:t>
              </a:r>
            </a:p>
            <a:p>
              <a:r>
                <a:rPr lang="en-US" dirty="0" smtClean="0"/>
                <a:t>     </a:t>
              </a:r>
              <a:r>
                <a:rPr lang="en-US" b="1" dirty="0" smtClean="0">
                  <a:solidFill>
                    <a:srgbClr val="1F497D"/>
                  </a:solidFill>
                </a:rPr>
                <a:t>String nom ;</a:t>
              </a:r>
              <a:r>
                <a:rPr lang="en-US" b="1" dirty="0" smtClean="0"/>
                <a:t> </a:t>
              </a:r>
            </a:p>
            <a:p>
              <a:r>
                <a:rPr lang="en-US" b="1" dirty="0" smtClean="0"/>
                <a:t>… </a:t>
              </a:r>
              <a:endParaRPr lang="en-US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63888" y="5085184"/>
              <a:ext cx="118494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Etudiant</a:t>
              </a:r>
              <a:endParaRPr lang="fr-FR" sz="2000" b="1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79512" y="2527737"/>
            <a:ext cx="8619193" cy="2557447"/>
            <a:chOff x="179512" y="2527737"/>
            <a:chExt cx="8619193" cy="2557447"/>
          </a:xfrm>
        </p:grpSpPr>
        <p:grpSp>
          <p:nvGrpSpPr>
            <p:cNvPr id="10" name="Group 11"/>
            <p:cNvGrpSpPr/>
            <p:nvPr/>
          </p:nvGrpSpPr>
          <p:grpSpPr>
            <a:xfrm>
              <a:off x="179512" y="2527737"/>
              <a:ext cx="3312368" cy="2557447"/>
              <a:chOff x="5356216" y="2416726"/>
              <a:chExt cx="3120058" cy="1405858"/>
            </a:xfrm>
            <a:solidFill>
              <a:srgbClr val="F6F89A"/>
            </a:solidFill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5356217" y="2416726"/>
                <a:ext cx="3120057" cy="43143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 dirty="0" smtClean="0"/>
                  <a:t>Etudiant</a:t>
                </a:r>
              </a:p>
              <a:p>
                <a:pPr algn="ctr">
                  <a:spcBef>
                    <a:spcPct val="50000"/>
                  </a:spcBef>
                </a:pPr>
                <a:endParaRPr lang="fr-FR" b="1" dirty="0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56216" y="2614644"/>
                <a:ext cx="3120058" cy="50756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b="1" dirty="0" smtClean="0"/>
                  <a:t>-  value : </a:t>
                </a:r>
                <a:r>
                  <a:rPr lang="fr-FR" b="1" dirty="0" err="1" smtClean="0"/>
                  <a:t>int</a:t>
                </a:r>
                <a:r>
                  <a:rPr lang="fr-FR" b="1" dirty="0" smtClean="0"/>
                  <a:t> []</a:t>
                </a:r>
              </a:p>
              <a:p>
                <a:r>
                  <a:rPr lang="fr-FR" b="1" dirty="0" smtClean="0">
                    <a:solidFill>
                      <a:srgbClr val="1F497D"/>
                    </a:solidFill>
                  </a:rPr>
                  <a:t>~  nom : String</a:t>
                </a:r>
              </a:p>
              <a:p>
                <a:endParaRPr lang="fr-FR" dirty="0"/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5356216" y="3010480"/>
                <a:ext cx="3120058" cy="81210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+ Etudiant (String, </a:t>
                </a:r>
                <a:r>
                  <a:rPr lang="fr-FR" dirty="0" err="1" smtClean="0"/>
                  <a:t>int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r>
                  <a:rPr lang="fr-FR" dirty="0" smtClean="0"/>
                  <a:t>+ </a:t>
                </a:r>
                <a:r>
                  <a:rPr lang="fr-FR" dirty="0" err="1" smtClean="0"/>
                  <a:t>addValue</a:t>
                </a:r>
                <a:r>
                  <a:rPr lang="fr-FR" dirty="0" smtClean="0"/>
                  <a:t> </a:t>
                </a:r>
                <a:r>
                  <a:rPr lang="fr-FR" dirty="0"/>
                  <a:t>(</a:t>
                </a:r>
                <a:r>
                  <a:rPr lang="fr-FR" dirty="0" err="1" smtClean="0"/>
                  <a:t>int</a:t>
                </a:r>
                <a:r>
                  <a:rPr lang="fr-FR" dirty="0" smtClean="0"/>
                  <a:t>) </a:t>
                </a:r>
                <a:r>
                  <a:rPr lang="fr-FR" dirty="0"/>
                  <a:t>: </a:t>
                </a:r>
                <a:r>
                  <a:rPr lang="fr-FR" dirty="0" err="1" smtClean="0"/>
                  <a:t>boolean</a:t>
                </a:r>
                <a:endParaRPr lang="fr-FR" dirty="0" smtClean="0"/>
              </a:p>
              <a:p>
                <a:r>
                  <a:rPr lang="fr-FR" dirty="0" smtClean="0"/>
                  <a:t>+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() : </a:t>
                </a:r>
                <a:r>
                  <a:rPr lang="fr-FR" dirty="0" err="1" smtClean="0"/>
                  <a:t>int</a:t>
                </a:r>
                <a:endParaRPr lang="fr-FR" dirty="0"/>
              </a:p>
              <a:p>
                <a:r>
                  <a:rPr lang="fr-FR" dirty="0"/>
                  <a:t>+ </a:t>
                </a:r>
                <a:r>
                  <a:rPr lang="fr-FR" dirty="0" err="1" smtClean="0"/>
                  <a:t>getValues</a:t>
                </a:r>
                <a:r>
                  <a:rPr lang="fr-FR" dirty="0"/>
                  <a:t>(</a:t>
                </a:r>
                <a:r>
                  <a:rPr lang="fr-FR" dirty="0" smtClean="0"/>
                  <a:t>) : </a:t>
                </a:r>
                <a:r>
                  <a:rPr lang="fr-FR" dirty="0" err="1"/>
                  <a:t>int</a:t>
                </a:r>
                <a:r>
                  <a:rPr lang="fr-FR" dirty="0"/>
                  <a:t>[] </a:t>
                </a:r>
              </a:p>
              <a:p>
                <a:r>
                  <a:rPr lang="fr-FR" dirty="0" smtClean="0"/>
                  <a:t>. . .</a:t>
                </a:r>
                <a:endParaRPr lang="fr-FR" dirty="0"/>
              </a:p>
            </p:txBody>
          </p:sp>
        </p:grpSp>
        <p:grpSp>
          <p:nvGrpSpPr>
            <p:cNvPr id="16" name="Group 1"/>
            <p:cNvGrpSpPr/>
            <p:nvPr/>
          </p:nvGrpSpPr>
          <p:grpSpPr>
            <a:xfrm>
              <a:off x="5868144" y="2527737"/>
              <a:ext cx="2930561" cy="699848"/>
              <a:chOff x="609600" y="3936684"/>
              <a:chExt cx="2930561" cy="699848"/>
            </a:xfrm>
          </p:grpSpPr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9601" y="3936684"/>
                <a:ext cx="2930560" cy="369332"/>
              </a:xfrm>
              <a:prstGeom prst="rect">
                <a:avLst/>
              </a:prstGeom>
              <a:solidFill>
                <a:srgbClr val="F6F89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="1" dirty="0" err="1" smtClean="0"/>
                  <a:t>MechantMain</a:t>
                </a:r>
                <a:endParaRPr lang="fr-FR" b="1" dirty="0"/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4267200"/>
                <a:ext cx="2930560" cy="369332"/>
              </a:xfrm>
              <a:prstGeom prst="rect">
                <a:avLst/>
              </a:prstGeom>
              <a:solidFill>
                <a:srgbClr val="F6F89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+ main (</a:t>
                </a:r>
                <a:r>
                  <a:rPr lang="fr-FR" dirty="0" err="1" smtClean="0"/>
                  <a:t>args</a:t>
                </a:r>
                <a:r>
                  <a:rPr lang="fr-FR" dirty="0" smtClean="0"/>
                  <a:t> : String [] )</a:t>
                </a:r>
                <a:endParaRPr lang="fr-FR" dirty="0"/>
              </a:p>
            </p:txBody>
          </p:sp>
        </p:grpSp>
        <p:cxnSp>
          <p:nvCxnSpPr>
            <p:cNvPr id="19" name="Connecteur droit avec flèche 18"/>
            <p:cNvCxnSpPr>
              <a:stCxn id="17" idx="1"/>
              <a:endCxn id="11" idx="3"/>
            </p:cNvCxnSpPr>
            <p:nvPr/>
          </p:nvCxnSpPr>
          <p:spPr>
            <a:xfrm flipH="1">
              <a:off x="3491880" y="2712403"/>
              <a:ext cx="2376265" cy="207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er 6"/>
          <p:cNvGrpSpPr/>
          <p:nvPr/>
        </p:nvGrpSpPr>
        <p:grpSpPr>
          <a:xfrm>
            <a:off x="4355976" y="3284984"/>
            <a:ext cx="4788024" cy="1179424"/>
            <a:chOff x="4355976" y="3172906"/>
            <a:chExt cx="4788024" cy="1179424"/>
          </a:xfrm>
        </p:grpSpPr>
        <p:sp>
          <p:nvSpPr>
            <p:cNvPr id="23" name="Rectangle 22"/>
            <p:cNvSpPr/>
            <p:nvPr/>
          </p:nvSpPr>
          <p:spPr>
            <a:xfrm>
              <a:off x="4355976" y="3429000"/>
              <a:ext cx="4608512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b="1" dirty="0" err="1"/>
                <a:t>Etudiant</a:t>
              </a:r>
              <a:r>
                <a:rPr lang="en-US" b="1" dirty="0"/>
                <a:t> e = new </a:t>
              </a:r>
              <a:r>
                <a:rPr lang="en-US" b="1" dirty="0" err="1"/>
                <a:t>Etudiant</a:t>
              </a:r>
              <a:r>
                <a:rPr lang="en-US" b="1" dirty="0"/>
                <a:t>("Toto", 3)</a:t>
              </a:r>
              <a:r>
                <a:rPr lang="en-US" b="1" dirty="0" smtClean="0"/>
                <a:t>;</a:t>
              </a:r>
            </a:p>
            <a:p>
              <a:r>
                <a:rPr lang="en-US" b="1" dirty="0" smtClean="0">
                  <a:solidFill>
                    <a:schemeClr val="tx2"/>
                  </a:solidFill>
                </a:rPr>
                <a:t> . . . </a:t>
              </a:r>
            </a:p>
            <a:p>
              <a:r>
                <a:rPr lang="en-US" b="1" dirty="0" smtClean="0">
                  <a:solidFill>
                    <a:schemeClr val="tx2"/>
                  </a:solidFill>
                </a:rPr>
                <a:t> </a:t>
              </a:r>
              <a:r>
                <a:rPr lang="en-US" b="1" dirty="0" err="1" smtClean="0">
                  <a:solidFill>
                    <a:schemeClr val="tx2"/>
                  </a:solidFill>
                </a:rPr>
                <a:t>e.nom</a:t>
              </a:r>
              <a:r>
                <a:rPr lang="en-US" b="1" dirty="0" smtClean="0">
                  <a:solidFill>
                    <a:schemeClr val="tx2"/>
                  </a:solidFill>
                </a:rPr>
                <a:t> </a:t>
              </a:r>
              <a:r>
                <a:rPr lang="en-US" b="1" dirty="0">
                  <a:solidFill>
                    <a:schemeClr val="tx2"/>
                  </a:solidFill>
                </a:rPr>
                <a:t>= </a:t>
              </a:r>
              <a:r>
                <a:rPr lang="en-US" b="1" dirty="0" smtClean="0">
                  <a:solidFill>
                    <a:schemeClr val="tx2"/>
                  </a:solidFill>
                </a:rPr>
                <a:t>"Tata</a:t>
              </a:r>
              <a:r>
                <a:rPr lang="en-US" b="1" dirty="0">
                  <a:solidFill>
                    <a:schemeClr val="tx2"/>
                  </a:solidFill>
                </a:rPr>
                <a:t>";</a:t>
              </a:r>
              <a:endParaRPr lang="en-US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333537" y="3172906"/>
              <a:ext cx="810463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b="1" dirty="0"/>
                <a:t>m</a:t>
              </a:r>
              <a:r>
                <a:rPr lang="fr-FR" sz="2000" b="1" dirty="0" smtClean="0"/>
                <a:t>ain</a:t>
              </a:r>
              <a:endParaRPr lang="fr-FR" sz="2000" b="1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220072" y="4653136"/>
            <a:ext cx="3600400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smtClean="0"/>
              <a:t>Possible, car visibilité package et les classes sont dans le même paquetage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32240" y="3861048"/>
            <a:ext cx="560016" cy="677108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36000" tIns="0" rIns="36000" bIns="0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writing - Dakota"/>
                <a:cs typeface="Handwriting - Dakota"/>
              </a:rPr>
              <a:t>V </a:t>
            </a:r>
          </a:p>
        </p:txBody>
      </p:sp>
    </p:spTree>
    <p:extLst>
      <p:ext uri="{BB962C8B-B14F-4D97-AF65-F5344CB8AC3E}">
        <p14:creationId xmlns:p14="http://schemas.microsoft.com/office/powerpoint/2010/main" val="8590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E0F07-3A39-470B-84B7-B7609CBA3E7C}" type="slidenum">
              <a:rPr lang="fr-FR"/>
              <a:pPr>
                <a:defRPr/>
              </a:pPr>
              <a:t>170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231900"/>
            <a:ext cx="509111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42084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19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base des données pour les employés d’un département </a:t>
            </a:r>
          </a:p>
          <a:p>
            <a:r>
              <a:rPr lang="fr-FR" smtClean="0"/>
              <a:t>Ecrire une application capable d’insérer des nouveaux employés sur la base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2FFED-0E7D-4850-BC3E-DCDCF9203DD3}" type="slidenum">
              <a:rPr lang="fr-FR"/>
              <a:pPr>
                <a:defRPr/>
              </a:pPr>
              <a:t>171</a:t>
            </a:fld>
            <a:endParaRPr lang="fr-FR"/>
          </a:p>
        </p:txBody>
      </p:sp>
      <p:sp>
        <p:nvSpPr>
          <p:cNvPr id="6" name="TextBox 16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02/09/12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4574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Extras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6779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/ écriture des fichiers, des flux réseaux…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Différentes type de </a:t>
            </a:r>
            <a:r>
              <a:rPr lang="fr-FR" dirty="0" err="1" smtClean="0"/>
              <a:t>stream</a:t>
            </a:r>
            <a:r>
              <a:rPr lang="fr-FR" dirty="0" smtClean="0"/>
              <a:t> sont disponibles (lecture de </a:t>
            </a:r>
            <a:r>
              <a:rPr lang="fr-FR" dirty="0" err="1" smtClean="0"/>
              <a:t>bytes</a:t>
            </a:r>
            <a:r>
              <a:rPr lang="fr-FR" dirty="0" smtClean="0"/>
              <a:t>, de caractères, d’objets…)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Au départ, deux super classes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InputStream</a:t>
            </a:r>
            <a:r>
              <a:rPr lang="fr-FR" dirty="0" smtClean="0"/>
              <a:t> : lecture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OutputStream</a:t>
            </a:r>
            <a:r>
              <a:rPr lang="fr-FR" dirty="0" smtClean="0"/>
              <a:t> : écriture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Après, une jungle de </a:t>
            </a:r>
            <a:r>
              <a:rPr lang="fr-FR" dirty="0" err="1" smtClean="0"/>
              <a:t>streams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FileInputStream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ObjectInputStream</a:t>
            </a:r>
            <a:r>
              <a:rPr lang="fr-FR" dirty="0" smtClean="0"/>
              <a:t>, </a:t>
            </a:r>
            <a:r>
              <a:rPr lang="fr-FR" dirty="0" err="1" smtClean="0"/>
              <a:t>StringBufferInputStream</a:t>
            </a:r>
            <a:r>
              <a:rPr lang="fr-FR" dirty="0" smtClean="0"/>
              <a:t>, </a:t>
            </a:r>
            <a:r>
              <a:rPr lang="fr-FR" dirty="0" err="1" smtClean="0"/>
              <a:t>ByteArrayInputStream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0A09-0AF7-448B-A318-8102A8AB6754}" type="slidenum">
              <a:rPr lang="fr-FR"/>
              <a:pPr>
                <a:defRPr/>
              </a:pPr>
              <a:t>174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9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Lecture des fichiers texte : </a:t>
            </a:r>
            <a:r>
              <a:rPr lang="fr-FR" b="1" smtClean="0">
                <a:solidFill>
                  <a:schemeClr val="tx2"/>
                </a:solidFill>
              </a:rPr>
              <a:t>PrintWriter</a:t>
            </a:r>
          </a:p>
          <a:p>
            <a:r>
              <a:rPr lang="fr-FR" smtClean="0"/>
              <a:t>Ecriture des fichiers texte : </a:t>
            </a:r>
            <a:r>
              <a:rPr lang="fr-FR" b="1" smtClean="0">
                <a:solidFill>
                  <a:schemeClr val="tx2"/>
                </a:solidFill>
              </a:rPr>
              <a:t>Scanner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37F1B-8BEB-4C00-BE22-9269CA63D68F}" type="slidenum">
              <a:rPr lang="fr-FR"/>
              <a:pPr>
                <a:defRPr/>
              </a:pPr>
              <a:t>175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8769350" cy="235743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928938"/>
            <a:ext cx="8709025" cy="34099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5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Enregistrer </a:t>
            </a:r>
            <a:r>
              <a:rPr lang="fr-FR" b="1" smtClean="0"/>
              <a:t>les noms </a:t>
            </a:r>
            <a:r>
              <a:rPr lang="fr-FR" smtClean="0"/>
              <a:t>de tous les employées dans un fichier</a:t>
            </a:r>
          </a:p>
          <a:p>
            <a:r>
              <a:rPr lang="fr-FR" smtClean="0"/>
              <a:t>Lire le fichier enregistré et afficher les noms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B895E-86E2-4B79-8481-DA5AE71CC79A}" type="slidenum">
              <a:rPr lang="fr-FR"/>
              <a:pPr>
                <a:defRPr/>
              </a:pPr>
              <a:t>176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2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Sérialisation </a:t>
            </a:r>
            <a:endParaRPr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fr-FR" smtClean="0"/>
              <a:t>Mécanisme permettant de lire ou enregistrer des objets entiers </a:t>
            </a:r>
          </a:p>
          <a:p>
            <a:pPr lvl="1"/>
            <a:r>
              <a:rPr lang="fr-FR" smtClean="0"/>
              <a:t>Format binaire propre à Java</a:t>
            </a:r>
          </a:p>
          <a:p>
            <a:pPr lvl="1"/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Serializable</a:t>
            </a:r>
          </a:p>
          <a:p>
            <a:pPr lvl="1"/>
            <a:r>
              <a:rPr lang="fr-FR" smtClean="0"/>
              <a:t>Usage des streams </a:t>
            </a:r>
            <a:r>
              <a:rPr lang="en-US" b="1" smtClean="0">
                <a:solidFill>
                  <a:schemeClr val="tx2"/>
                </a:solidFill>
              </a:rPr>
              <a:t>ObjectOutputStream</a:t>
            </a:r>
            <a:r>
              <a:rPr lang="en-US" smtClean="0"/>
              <a:t>  et </a:t>
            </a:r>
            <a:r>
              <a:rPr lang="en-US" b="1" smtClean="0">
                <a:solidFill>
                  <a:schemeClr val="tx2"/>
                </a:solidFill>
              </a:rPr>
              <a:t>ObjectInputStream </a:t>
            </a:r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07B6-4F4D-4DC3-8F74-BAD299E63C0F}" type="slidenum">
              <a:rPr lang="fr-FR"/>
              <a:pPr>
                <a:defRPr/>
              </a:pPr>
              <a:t>177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14313" y="4643438"/>
            <a:ext cx="4829175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ObjectOutputStream</a:t>
            </a:r>
            <a:r>
              <a:rPr lang="en-US" sz="2000" dirty="0"/>
              <a:t> out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new </a:t>
            </a:r>
            <a:r>
              <a:rPr lang="en-US" sz="2000" dirty="0" err="1"/>
              <a:t>ObjectOutputStream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  (new </a:t>
            </a:r>
            <a:r>
              <a:rPr lang="en-US" sz="2000" dirty="0" err="1"/>
              <a:t>FileOutputStream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out.</a:t>
            </a:r>
            <a:r>
              <a:rPr lang="en-US" sz="2000" b="1" dirty="0" err="1">
                <a:solidFill>
                  <a:schemeClr val="tx2"/>
                </a:solidFill>
              </a:rPr>
              <a:t>writeObject</a:t>
            </a:r>
            <a:r>
              <a:rPr lang="en-US" sz="2000" dirty="0"/>
              <a:t>(</a:t>
            </a:r>
            <a:r>
              <a:rPr lang="en-US" sz="2000" dirty="0" err="1"/>
              <a:t>obj</a:t>
            </a:r>
            <a:r>
              <a:rPr lang="en-US" sz="2000" dirty="0"/>
              <a:t>);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3" y="5000625"/>
            <a:ext cx="4521200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ObjectInputStream</a:t>
            </a:r>
            <a:r>
              <a:rPr lang="en-US" sz="2000" dirty="0"/>
              <a:t> in = </a:t>
            </a:r>
            <a:br>
              <a:rPr lang="en-US" sz="2000" dirty="0"/>
            </a:br>
            <a:r>
              <a:rPr lang="en-US" sz="2000" dirty="0"/>
              <a:t>       new </a:t>
            </a:r>
            <a:r>
              <a:rPr lang="en-US" sz="2000" dirty="0" err="1"/>
              <a:t>ObjectInputStream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(new </a:t>
            </a:r>
            <a:r>
              <a:rPr lang="en-US" sz="2000" dirty="0" err="1"/>
              <a:t>FileInputStream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obj</a:t>
            </a:r>
            <a:r>
              <a:rPr lang="en-US" sz="2000" dirty="0"/>
              <a:t> = (</a:t>
            </a:r>
            <a:r>
              <a:rPr lang="en-US" sz="2000" dirty="0" err="1"/>
              <a:t>Classe</a:t>
            </a:r>
            <a:r>
              <a:rPr lang="en-US" sz="2000" dirty="0"/>
              <a:t>) </a:t>
            </a:r>
            <a:r>
              <a:rPr lang="en-US" sz="2000" dirty="0" err="1"/>
              <a:t>in.</a:t>
            </a:r>
            <a:r>
              <a:rPr lang="en-US" sz="2000" b="1" dirty="0" err="1">
                <a:solidFill>
                  <a:schemeClr val="tx2"/>
                </a:solidFill>
              </a:rPr>
              <a:t>readObject</a:t>
            </a:r>
            <a:r>
              <a:rPr lang="en-US" sz="2000" dirty="0"/>
              <a:t>();</a:t>
            </a:r>
            <a:endParaRPr lang="fr-FR" sz="2000" dirty="0"/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0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Sérialisation de la classe PostIt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338B-D3AE-46E0-B6A6-E4B1F8F46FDF}" type="slidenum">
              <a:rPr lang="fr-FR"/>
              <a:pPr>
                <a:defRPr/>
              </a:pPr>
              <a:t>178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5997575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857750"/>
            <a:ext cx="7858125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357438"/>
            <a:ext cx="88709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571625" y="2714625"/>
            <a:ext cx="2071688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571625" y="4643438"/>
            <a:ext cx="3857625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Flowchart: Or 10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4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la sérialisation de la classe Employee</a:t>
            </a:r>
          </a:p>
          <a:p>
            <a:pPr lvl="1"/>
            <a:r>
              <a:rPr lang="fr-FR" smtClean="0"/>
              <a:t>Enregistrer dans un fichier</a:t>
            </a:r>
          </a:p>
          <a:p>
            <a:pPr lvl="1"/>
            <a:r>
              <a:rPr lang="fr-FR" smtClean="0"/>
              <a:t>Lire le fichier créé</a:t>
            </a:r>
          </a:p>
          <a:p>
            <a:pPr lvl="1"/>
            <a:r>
              <a:rPr lang="fr-FR" smtClean="0"/>
              <a:t>Regarder le format du fichier dans Notepad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062A0-CF75-433B-9748-BB9E656AA9E2}" type="slidenum">
              <a:rPr lang="fr-FR"/>
              <a:pPr>
                <a:defRPr/>
              </a:pPr>
              <a:t>179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446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Encapsulation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r>
              <a:rPr lang="fr-FR" dirty="0" smtClean="0"/>
              <a:t>Attention : </a:t>
            </a:r>
            <a:r>
              <a:rPr lang="fr-FR" b="1" dirty="0" smtClean="0"/>
              <a:t>Eviter de retourner les </a:t>
            </a:r>
            <a:br>
              <a:rPr lang="fr-FR" b="1" dirty="0" smtClean="0"/>
            </a:br>
            <a:r>
              <a:rPr lang="fr-FR" b="1" dirty="0" smtClean="0"/>
              <a:t>structures complexes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556792"/>
            <a:ext cx="762000" cy="635000"/>
          </a:xfrm>
          <a:prstGeom prst="rect">
            <a:avLst/>
          </a:prstGeom>
        </p:spPr>
      </p:pic>
      <p:grpSp>
        <p:nvGrpSpPr>
          <p:cNvPr id="10" name="Group 11"/>
          <p:cNvGrpSpPr/>
          <p:nvPr/>
        </p:nvGrpSpPr>
        <p:grpSpPr>
          <a:xfrm>
            <a:off x="179512" y="2924944"/>
            <a:ext cx="3312368" cy="2280449"/>
            <a:chOff x="5356216" y="2416726"/>
            <a:chExt cx="3120058" cy="1253589"/>
          </a:xfrm>
          <a:solidFill>
            <a:srgbClr val="F6F89A"/>
          </a:solidFill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356217" y="2416726"/>
              <a:ext cx="3120057" cy="43143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/>
                <a:t>Etudiant</a:t>
              </a:r>
            </a:p>
            <a:p>
              <a:pPr algn="ctr">
                <a:spcBef>
                  <a:spcPct val="50000"/>
                </a:spcBef>
              </a:pPr>
              <a:endParaRPr lang="fr-FR" b="1" dirty="0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356216" y="2614644"/>
              <a:ext cx="3120058" cy="50756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1F497D"/>
                  </a:solidFill>
                </a:rPr>
                <a:t>- value :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int</a:t>
              </a:r>
              <a:r>
                <a:rPr lang="fr-FR" b="1" dirty="0" smtClean="0">
                  <a:solidFill>
                    <a:srgbClr val="1F497D"/>
                  </a:solidFill>
                </a:rPr>
                <a:t> []</a:t>
              </a:r>
            </a:p>
            <a:p>
              <a:r>
                <a:rPr lang="fr-FR" b="1" dirty="0" smtClean="0">
                  <a:solidFill>
                    <a:srgbClr val="1F497D"/>
                  </a:solidFill>
                </a:rPr>
                <a:t>. . .</a:t>
              </a:r>
            </a:p>
            <a:p>
              <a:endParaRPr lang="fr-FR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356216" y="3010480"/>
              <a:ext cx="3120058" cy="65983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dirty="0" smtClean="0"/>
                <a:t>+ </a:t>
              </a:r>
              <a:r>
                <a:rPr lang="fr-FR" dirty="0" err="1" smtClean="0"/>
                <a:t>addValue</a:t>
              </a:r>
              <a:r>
                <a:rPr lang="fr-FR" dirty="0" smtClean="0"/>
                <a:t> </a:t>
              </a:r>
              <a:r>
                <a:rPr lang="fr-FR" dirty="0"/>
                <a:t>(</a:t>
              </a:r>
              <a:r>
                <a:rPr lang="fr-FR" dirty="0" err="1" smtClean="0"/>
                <a:t>int</a:t>
              </a:r>
              <a:r>
                <a:rPr lang="fr-FR" dirty="0" smtClean="0"/>
                <a:t>) </a:t>
              </a:r>
              <a:r>
                <a:rPr lang="fr-FR" dirty="0"/>
                <a:t>: </a:t>
              </a:r>
              <a:r>
                <a:rPr lang="fr-FR" dirty="0" err="1" smtClean="0"/>
                <a:t>boolean</a:t>
              </a:r>
              <a:endParaRPr lang="fr-FR" dirty="0" smtClean="0"/>
            </a:p>
            <a:p>
              <a:r>
                <a:rPr lang="fr-FR" dirty="0" smtClean="0"/>
                <a:t>+ </a:t>
              </a:r>
              <a:r>
                <a:rPr lang="fr-FR" dirty="0" err="1" smtClean="0"/>
                <a:t>average</a:t>
              </a:r>
              <a:r>
                <a:rPr lang="fr-FR" dirty="0" smtClean="0"/>
                <a:t>() : </a:t>
              </a:r>
              <a:r>
                <a:rPr lang="fr-FR" dirty="0" err="1" smtClean="0"/>
                <a:t>int</a:t>
              </a:r>
              <a:endParaRPr lang="fr-FR" dirty="0"/>
            </a:p>
            <a:p>
              <a:r>
                <a:rPr lang="fr-FR" b="1" dirty="0"/>
                <a:t>+ </a:t>
              </a:r>
              <a:r>
                <a:rPr lang="fr-FR" b="1" dirty="0" err="1" smtClean="0"/>
                <a:t>getValues</a:t>
              </a:r>
              <a:r>
                <a:rPr lang="fr-FR" b="1" dirty="0"/>
                <a:t>(</a:t>
              </a:r>
              <a:r>
                <a:rPr lang="fr-FR" b="1" dirty="0" smtClean="0"/>
                <a:t>) : </a:t>
              </a:r>
              <a:r>
                <a:rPr lang="fr-FR" b="1" dirty="0" err="1"/>
                <a:t>int</a:t>
              </a:r>
              <a:r>
                <a:rPr lang="fr-FR" b="1" dirty="0"/>
                <a:t>[] </a:t>
              </a:r>
            </a:p>
            <a:p>
              <a:r>
                <a:rPr lang="fr-FR" dirty="0" smtClean="0"/>
                <a:t>. . .</a:t>
              </a:r>
              <a:endParaRPr lang="fr-FR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4692" y="5336048"/>
            <a:ext cx="38164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r>
              <a:rPr lang="en-US" b="1" dirty="0" smtClean="0"/>
              <a:t> public </a:t>
            </a:r>
            <a:r>
              <a:rPr lang="en-US" b="1" dirty="0"/>
              <a:t>class </a:t>
            </a:r>
            <a:r>
              <a:rPr lang="en-US" b="1" dirty="0" err="1" smtClean="0"/>
              <a:t>Etudiant</a:t>
            </a:r>
            <a:r>
              <a:rPr lang="en-US" b="1" dirty="0" smtClean="0"/>
              <a:t> {    … </a:t>
            </a:r>
            <a:endParaRPr lang="en-US" b="1" dirty="0" smtClean="0">
              <a:solidFill>
                <a:srgbClr val="1F497D"/>
              </a:solidFill>
            </a:endParaRPr>
          </a:p>
          <a:p>
            <a:r>
              <a:rPr lang="en-US" b="1" dirty="0" smtClean="0">
                <a:solidFill>
                  <a:srgbClr val="1F497D"/>
                </a:solidFill>
              </a:rPr>
              <a:t>     private </a:t>
            </a:r>
            <a:r>
              <a:rPr lang="en-US" b="1" dirty="0" err="1" smtClean="0">
                <a:solidFill>
                  <a:srgbClr val="1F497D"/>
                </a:solidFill>
              </a:rPr>
              <a:t>int</a:t>
            </a:r>
            <a:r>
              <a:rPr lang="en-US" b="1" dirty="0" smtClean="0">
                <a:solidFill>
                  <a:srgbClr val="1F497D"/>
                </a:solidFill>
              </a:rPr>
              <a:t> value[];</a:t>
            </a:r>
          </a:p>
          <a:p>
            <a:r>
              <a:rPr lang="en-US" b="1" dirty="0" smtClean="0"/>
              <a:t>     public </a:t>
            </a:r>
            <a:r>
              <a:rPr lang="en-US" b="1" dirty="0" err="1" smtClean="0"/>
              <a:t>int</a:t>
            </a:r>
            <a:r>
              <a:rPr lang="en-US" b="1" dirty="0" smtClean="0"/>
              <a:t>[] </a:t>
            </a:r>
            <a:r>
              <a:rPr lang="en-US" b="1" dirty="0" err="1" smtClean="0"/>
              <a:t>getValues</a:t>
            </a:r>
            <a:r>
              <a:rPr lang="en-US" b="1" dirty="0" smtClean="0"/>
              <a:t>() {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1F497D"/>
                </a:solidFill>
              </a:rPr>
              <a:t>  return values;  </a:t>
            </a:r>
            <a:r>
              <a:rPr lang="en-US" b="1" dirty="0" smtClean="0"/>
              <a:t>}</a:t>
            </a:r>
          </a:p>
          <a:p>
            <a:r>
              <a:rPr lang="en-US" b="1" dirty="0" smtClean="0"/>
              <a:t>   … </a:t>
            </a:r>
            <a:endParaRPr lang="en-US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2810996" y="5085184"/>
            <a:ext cx="11849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/>
              <a:t>Etudiant</a:t>
            </a:r>
            <a:endParaRPr lang="fr-FR" sz="2000" b="1" dirty="0"/>
          </a:p>
        </p:txBody>
      </p:sp>
      <p:grpSp>
        <p:nvGrpSpPr>
          <p:cNvPr id="16" name="Group 1"/>
          <p:cNvGrpSpPr/>
          <p:nvPr/>
        </p:nvGrpSpPr>
        <p:grpSpPr>
          <a:xfrm>
            <a:off x="5004048" y="2996952"/>
            <a:ext cx="2930561" cy="699848"/>
            <a:chOff x="609600" y="3936684"/>
            <a:chExt cx="2930561" cy="699848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09601" y="3936684"/>
              <a:ext cx="2930560" cy="369332"/>
            </a:xfrm>
            <a:prstGeom prst="rect">
              <a:avLst/>
            </a:prstGeom>
            <a:solidFill>
              <a:srgbClr val="F6F8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err="1" smtClean="0"/>
                <a:t>MechantMain</a:t>
              </a:r>
              <a:endParaRPr lang="fr-FR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2930560" cy="369332"/>
            </a:xfrm>
            <a:prstGeom prst="rect">
              <a:avLst/>
            </a:prstGeom>
            <a:solidFill>
              <a:srgbClr val="F6F8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dirty="0" smtClean="0"/>
                <a:t>+ main (</a:t>
              </a:r>
              <a:r>
                <a:rPr lang="fr-FR" dirty="0" err="1" smtClean="0"/>
                <a:t>args</a:t>
              </a:r>
              <a:r>
                <a:rPr lang="fr-FR" dirty="0" smtClean="0"/>
                <a:t> : String [] )</a:t>
              </a:r>
              <a:endParaRPr lang="fr-FR" dirty="0"/>
            </a:p>
          </p:txBody>
        </p:sp>
      </p:grpSp>
      <p:cxnSp>
        <p:nvCxnSpPr>
          <p:cNvPr id="19" name="Connecteur droit avec flèche 18"/>
          <p:cNvCxnSpPr>
            <a:stCxn id="17" idx="1"/>
            <a:endCxn id="11" idx="3"/>
          </p:cNvCxnSpPr>
          <p:nvPr/>
        </p:nvCxnSpPr>
        <p:spPr>
          <a:xfrm flipH="1">
            <a:off x="3491880" y="3181618"/>
            <a:ext cx="1512169" cy="135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55976" y="3807037"/>
            <a:ext cx="4464496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err="1"/>
              <a:t>Etudiant</a:t>
            </a:r>
            <a:r>
              <a:rPr lang="en-US" b="1" dirty="0"/>
              <a:t> e = new </a:t>
            </a:r>
            <a:r>
              <a:rPr lang="en-US" b="1" dirty="0" err="1"/>
              <a:t>Etudiant</a:t>
            </a:r>
            <a:r>
              <a:rPr lang="en-US" b="1" dirty="0"/>
              <a:t>("Toto", 3);</a:t>
            </a:r>
          </a:p>
          <a:p>
            <a:r>
              <a:rPr lang="fi-FI" b="1" dirty="0" smtClean="0"/>
              <a:t>   e.addValue</a:t>
            </a:r>
            <a:r>
              <a:rPr lang="fi-FI" b="1" dirty="0"/>
              <a:t>(18);</a:t>
            </a:r>
          </a:p>
          <a:p>
            <a:r>
              <a:rPr lang="fi-FI" b="1" dirty="0"/>
              <a:t> </a:t>
            </a:r>
            <a:r>
              <a:rPr lang="fi-FI" b="1" dirty="0" smtClean="0"/>
              <a:t>  e.addValue</a:t>
            </a:r>
            <a:r>
              <a:rPr lang="fi-FI" b="1" dirty="0"/>
              <a:t>(18);</a:t>
            </a:r>
          </a:p>
          <a:p>
            <a:r>
              <a:rPr lang="fi-FI" b="1" dirty="0"/>
              <a:t> </a:t>
            </a:r>
            <a:r>
              <a:rPr lang="fi-FI" b="1" dirty="0" smtClean="0"/>
              <a:t>  e.addValue</a:t>
            </a:r>
            <a:r>
              <a:rPr lang="fi-FI" b="1" dirty="0"/>
              <a:t>(18);</a:t>
            </a:r>
            <a:r>
              <a:rPr lang="en-US" b="1" dirty="0" smtClean="0">
                <a:solidFill>
                  <a:schemeClr val="tx2"/>
                </a:solidFill>
              </a:rPr>
              <a:t>  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. . . 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   </a:t>
            </a:r>
            <a:r>
              <a:rPr lang="fi-FI" b="1" dirty="0" err="1" smtClean="0">
                <a:solidFill>
                  <a:schemeClr val="tx2"/>
                </a:solidFill>
              </a:rPr>
              <a:t>int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v[] = </a:t>
            </a:r>
            <a:r>
              <a:rPr lang="fi-FI" b="1" dirty="0" err="1">
                <a:solidFill>
                  <a:schemeClr val="tx2"/>
                </a:solidFill>
              </a:rPr>
              <a:t>e.getValues</a:t>
            </a:r>
            <a:r>
              <a:rPr lang="fi-FI" b="1" dirty="0">
                <a:solidFill>
                  <a:schemeClr val="tx2"/>
                </a:solidFill>
              </a:rPr>
              <a:t>();</a:t>
            </a:r>
          </a:p>
          <a:p>
            <a:r>
              <a:rPr lang="fi-FI" b="1" dirty="0">
                <a:solidFill>
                  <a:schemeClr val="tx2"/>
                </a:solidFill>
              </a:rPr>
              <a:t>   </a:t>
            </a:r>
            <a:r>
              <a:rPr lang="fi-FI" b="1" dirty="0" smtClean="0">
                <a:solidFill>
                  <a:schemeClr val="tx2"/>
                </a:solidFill>
              </a:rPr>
              <a:t>v</a:t>
            </a:r>
            <a:r>
              <a:rPr lang="fi-FI" b="1" dirty="0">
                <a:solidFill>
                  <a:schemeClr val="tx2"/>
                </a:solidFill>
              </a:rPr>
              <a:t>[0] = 0;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   v</a:t>
            </a:r>
            <a:r>
              <a:rPr lang="fi-FI" b="1" dirty="0">
                <a:solidFill>
                  <a:schemeClr val="tx2"/>
                </a:solidFill>
              </a:rPr>
              <a:t>[1] = </a:t>
            </a:r>
            <a:r>
              <a:rPr lang="fi-FI" b="1" dirty="0" smtClean="0">
                <a:solidFill>
                  <a:schemeClr val="tx2"/>
                </a:solidFill>
              </a:rPr>
              <a:t>0;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…</a:t>
            </a:r>
            <a:endParaRPr lang="fi-FI" b="1" dirty="0">
              <a:solidFill>
                <a:schemeClr val="tx2"/>
              </a:solidFill>
            </a:endParaRPr>
          </a:p>
          <a:p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  a =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e.average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();   //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quelle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valeur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???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44408" y="3501008"/>
            <a:ext cx="8104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/>
              <a:t>m</a:t>
            </a:r>
            <a:r>
              <a:rPr lang="fr-FR" sz="2000" b="1" dirty="0" smtClean="0"/>
              <a:t>ain</a:t>
            </a:r>
            <a:endParaRPr lang="fr-FR" sz="2000" b="1" dirty="0"/>
          </a:p>
        </p:txBody>
      </p:sp>
      <p:sp>
        <p:nvSpPr>
          <p:cNvPr id="26" name="ZoneTexte 25"/>
          <p:cNvSpPr txBox="1"/>
          <p:nvPr/>
        </p:nvSpPr>
        <p:spPr>
          <a:xfrm rot="20947640">
            <a:off x="279328" y="3326907"/>
            <a:ext cx="4402589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En retournant une référence directe au tableau, on permet sa modification !!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Violation de l’encapsulation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6012160" y="2996952"/>
            <a:ext cx="3113980" cy="252028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2200" dirty="0"/>
              <a:t>Moyenne est 6, et non plus 18 !!</a:t>
            </a:r>
            <a:r>
              <a:rPr lang="fr-FR" sz="2200" dirty="0" smtClean="0"/>
              <a:t>!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24430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Moyen de stocker les données de configuration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Configuration &amp; préférences </a:t>
            </a:r>
            <a:r>
              <a:rPr lang="fr-FR" dirty="0" smtClean="0"/>
              <a:t>de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Format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Ensemble de paires </a:t>
            </a:r>
            <a:r>
              <a:rPr lang="fr-FR" dirty="0" err="1" smtClean="0">
                <a:solidFill>
                  <a:srgbClr val="7030A0"/>
                </a:solidFill>
              </a:rPr>
              <a:t>key</a:t>
            </a:r>
            <a:r>
              <a:rPr lang="fr-FR" dirty="0" smtClean="0">
                <a:solidFill>
                  <a:srgbClr val="7030A0"/>
                </a:solidFill>
              </a:rPr>
              <a:t> = 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Stockés dans un fichier texte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Conventions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Fichier sur le répertoire de travail de l’utilisateur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Nom du fichier : </a:t>
            </a:r>
            <a:r>
              <a:rPr lang="fr-FR" dirty="0" err="1" smtClean="0">
                <a:solidFill>
                  <a:srgbClr val="7030A0"/>
                </a:solidFill>
              </a:rPr>
              <a:t>application.properties</a:t>
            </a:r>
            <a:endParaRPr lang="fr-FR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E8C0-B5B8-43DF-BEFF-5D5549F0BE0C}" type="slidenum">
              <a:rPr lang="fr-FR"/>
              <a:pPr>
                <a:defRPr/>
              </a:pPr>
              <a:t>180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Permet la manipulation d’un ensemble de propriétés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de manipulation des propriétés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put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value)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Ajout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</a:t>
            </a:r>
            <a:r>
              <a:rPr lang="fr-FR" dirty="0" err="1" smtClean="0"/>
              <a:t>defaultvalue</a:t>
            </a:r>
            <a:r>
              <a:rPr lang="fr-FR" dirty="0" smtClean="0"/>
              <a:t>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de la valeur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load</a:t>
            </a:r>
            <a:r>
              <a:rPr lang="fr-FR" dirty="0" smtClean="0"/>
              <a:t> (</a:t>
            </a:r>
            <a:r>
              <a:rPr lang="fr-FR" dirty="0" err="1" smtClean="0"/>
              <a:t>InputStream</a:t>
            </a:r>
            <a:r>
              <a:rPr lang="fr-FR" dirty="0" smtClean="0"/>
              <a:t> in)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store</a:t>
            </a:r>
            <a:r>
              <a:rPr lang="fr-FR" dirty="0" smtClean="0"/>
              <a:t> (</a:t>
            </a:r>
            <a:r>
              <a:rPr lang="fr-FR" dirty="0" err="1" smtClean="0"/>
              <a:t>OutputStream</a:t>
            </a:r>
            <a:r>
              <a:rPr lang="fr-FR" dirty="0" smtClean="0"/>
              <a:t> out, String header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store (</a:t>
            </a:r>
            <a:r>
              <a:rPr lang="fr-FR" dirty="0" err="1" smtClean="0"/>
              <a:t>OutputStream</a:t>
            </a:r>
            <a:r>
              <a:rPr lang="fr-FR" dirty="0" smtClean="0"/>
              <a:t> out)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Sauvegarde / récupération des paires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6C92-7E8E-4598-A20A-AA8F35B50940}" type="slidenum">
              <a:rPr lang="fr-FR"/>
              <a:pPr>
                <a:defRPr/>
              </a:pPr>
              <a:t>181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9988-E49D-4141-946F-2237F74A087B}" type="slidenum">
              <a:rPr lang="fr-FR"/>
              <a:pPr>
                <a:defRPr/>
              </a:pPr>
              <a:t>182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7675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357313"/>
            <a:ext cx="46529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propriétés par défaut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13" y="407193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3571875"/>
            <a:ext cx="32115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Création des propriétés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50" y="5357813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settings.</a:t>
            </a:r>
            <a:r>
              <a:rPr lang="fr-FR" sz="2000" b="1" dirty="0">
                <a:solidFill>
                  <a:srgbClr val="7030A0"/>
                </a:solidFill>
              </a:rPr>
              <a:t>put 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aKey</a:t>
            </a:r>
            <a:r>
              <a:rPr lang="fr-FR" sz="2000" b="1" dirty="0">
                <a:solidFill>
                  <a:srgbClr val="7030A0"/>
                </a:solidFill>
              </a:rPr>
              <a:t>, value</a:t>
            </a:r>
            <a:r>
              <a:rPr lang="fr-FR" sz="2000" dirty="0"/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4857750"/>
            <a:ext cx="34385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d’une propriété</a:t>
            </a:r>
          </a:p>
        </p:txBody>
      </p:sp>
      <p:sp>
        <p:nvSpPr>
          <p:cNvPr id="12" name="Flowchart: Or 11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A795-A185-4697-8631-1DC5C660C1C1}" type="slidenum">
              <a:rPr lang="fr-FR"/>
              <a:pPr>
                <a:defRPr/>
              </a:pPr>
              <a:t>183</a:t>
            </a:fld>
            <a:endParaRPr lang="fr-F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4163" y="1357313"/>
            <a:ext cx="7788275" cy="4248150"/>
            <a:chOff x="1285852" y="2643182"/>
            <a:chExt cx="7574502" cy="4033856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2643182"/>
              <a:ext cx="3251509" cy="4612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err="1"/>
                <a:t>Load</a:t>
              </a:r>
              <a:r>
                <a:rPr lang="fr-FR" sz="2400" dirty="0"/>
                <a:t> à partir d’un fichier</a:t>
              </a:r>
            </a:p>
          </p:txBody>
        </p:sp>
        <p:pic>
          <p:nvPicPr>
            <p:cNvPr id="3687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3071810"/>
              <a:ext cx="7574502" cy="360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4375" y="2428875"/>
            <a:ext cx="8089900" cy="3619500"/>
            <a:chOff x="714348" y="2610145"/>
            <a:chExt cx="8089697" cy="3619217"/>
          </a:xfrm>
        </p:grpSpPr>
        <p:sp>
          <p:nvSpPr>
            <p:cNvPr id="9" name="TextBox 8"/>
            <p:cNvSpPr txBox="1"/>
            <p:nvPr/>
          </p:nvSpPr>
          <p:spPr>
            <a:xfrm>
              <a:off x="714348" y="2610145"/>
              <a:ext cx="3340016" cy="4619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Sauvegarde sur un fichier</a:t>
              </a:r>
            </a:p>
          </p:txBody>
        </p:sp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071810"/>
              <a:ext cx="8089697" cy="315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714375" y="207168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3071813"/>
            <a:ext cx="32861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load</a:t>
            </a:r>
            <a:r>
              <a:rPr lang="fr-FR" sz="2000" b="1" dirty="0">
                <a:solidFill>
                  <a:srgbClr val="7030A0"/>
                </a:solidFill>
              </a:rPr>
              <a:t>(in</a:t>
            </a:r>
            <a:r>
              <a:rPr lang="fr-FR" sz="2000" dirty="0"/>
              <a:t>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0188" y="3929063"/>
            <a:ext cx="4000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7530-DEC8-4F21-B7C3-C09034815122}" type="slidenum">
              <a:rPr lang="fr-FR"/>
              <a:pPr>
                <a:defRPr/>
              </a:pPr>
              <a:t>184</a:t>
            </a:fld>
            <a:endParaRPr lang="fr-FR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29000"/>
            <a:ext cx="4686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2928938"/>
            <a:ext cx="23764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Fichier Propriétés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4572000" y="2571750"/>
            <a:ext cx="4357688" cy="714375"/>
          </a:xfrm>
          <a:prstGeom prst="accentBorderCallout1">
            <a:avLst>
              <a:gd name="adj1" fmla="val 20814"/>
              <a:gd name="adj2" fmla="val -1898"/>
              <a:gd name="adj3" fmla="val 129015"/>
              <a:gd name="adj4" fmla="val -23410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En-tête (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	</a:t>
            </a: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4214813" y="4286250"/>
            <a:ext cx="4714875" cy="714375"/>
          </a:xfrm>
          <a:prstGeom prst="accentBorderCallout1">
            <a:avLst>
              <a:gd name="adj1" fmla="val 20814"/>
              <a:gd name="adj2" fmla="val -1898"/>
              <a:gd name="adj3" fmla="val 19596"/>
              <a:gd name="adj4" fmla="val -26708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Propriétés définies dans settings </a:t>
            </a:r>
            <a:br>
              <a:rPr lang="fr-FR" sz="2000" dirty="0"/>
            </a:br>
            <a:r>
              <a:rPr lang="fr-FR" sz="2000" dirty="0"/>
              <a:t>(les valeurs par défaut ne sont pas stockés)</a:t>
            </a:r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du système</a:t>
            </a:r>
            <a:endParaRPr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8786812" cy="4525963"/>
          </a:xfrm>
        </p:spPr>
        <p:txBody>
          <a:bodyPr/>
          <a:lstStyle/>
          <a:p>
            <a:r>
              <a:rPr lang="fr-FR" smtClean="0"/>
              <a:t>Les </a:t>
            </a:r>
            <a:r>
              <a:rPr lang="fr-FR" b="1" smtClean="0">
                <a:solidFill>
                  <a:schemeClr val="tx2"/>
                </a:solidFill>
              </a:rPr>
              <a:t>propriétés du systèmes  </a:t>
            </a:r>
            <a:r>
              <a:rPr lang="fr-FR" smtClean="0"/>
              <a:t>sont accessible à travers la classe </a:t>
            </a:r>
            <a:r>
              <a:rPr lang="fr-FR" b="1" smtClean="0">
                <a:solidFill>
                  <a:schemeClr val="tx2"/>
                </a:solidFill>
              </a:rPr>
              <a:t>System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System.getProperties (key)</a:t>
            </a:r>
          </a:p>
          <a:p>
            <a:r>
              <a:rPr lang="fr-FR" smtClean="0"/>
              <a:t>Quelques exemples :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java.home		java.version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file.separator</a:t>
            </a:r>
            <a:r>
              <a:rPr lang="en-US" sz="2400" smtClean="0">
                <a:latin typeface="Arial" charset="0"/>
                <a:cs typeface="Arial" charset="0"/>
              </a:rPr>
              <a:t> 		</a:t>
            </a:r>
            <a:r>
              <a:rPr lang="fr-FR" sz="2400" smtClean="0">
                <a:latin typeface="Arial" charset="0"/>
                <a:cs typeface="Arial" charset="0"/>
              </a:rPr>
              <a:t>line.separator	path.separator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os.arch			os.name		os.name</a:t>
            </a:r>
          </a:p>
          <a:p>
            <a:pPr lvl="1"/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user.dir</a:t>
            </a:r>
            <a:r>
              <a:rPr lang="fr-FR" sz="2400" smtClean="0">
                <a:latin typeface="Arial" charset="0"/>
                <a:cs typeface="Arial" charset="0"/>
              </a:rPr>
              <a:t>			user.home		</a:t>
            </a:r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user.name</a:t>
            </a:r>
          </a:p>
          <a:p>
            <a:r>
              <a:rPr lang="fr-FR" smtClean="0"/>
              <a:t>Accès contrôlé par le </a:t>
            </a:r>
            <a:r>
              <a:rPr lang="fr-FR" b="1" smtClean="0">
                <a:solidFill>
                  <a:schemeClr val="tx2"/>
                </a:solidFill>
              </a:rPr>
              <a:t>SecurityManager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15079-5886-4A1F-9E99-F3086759454F}" type="slidenum">
              <a:rPr lang="fr-FR"/>
              <a:pPr>
                <a:defRPr/>
              </a:pPr>
              <a:t>185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9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A787-2975-4F96-8977-BBC548A07E9A}" type="slidenum">
              <a:rPr lang="fr-FR"/>
              <a:pPr>
                <a:defRPr/>
              </a:pPr>
              <a:t>186</a:t>
            </a:fld>
            <a:endParaRPr lang="fr-FR"/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500313"/>
            <a:ext cx="8294688" cy="2214562"/>
          </a:xfrm>
        </p:spPr>
      </p:pic>
      <p:sp>
        <p:nvSpPr>
          <p:cNvPr id="8" name="TextBox 7"/>
          <p:cNvSpPr txBox="1"/>
          <p:nvPr/>
        </p:nvSpPr>
        <p:spPr>
          <a:xfrm>
            <a:off x="500063" y="1500188"/>
            <a:ext cx="7850187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Trouver le répertoire de travail à l’aide de la propriété </a:t>
            </a:r>
            <a:r>
              <a:rPr lang="fr-FR" sz="2400" b="1" dirty="0">
                <a:solidFill>
                  <a:srgbClr val="7030A0"/>
                </a:solidFill>
              </a:rPr>
              <a:t>user.dir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Bien définir le </a:t>
            </a:r>
            <a:r>
              <a:rPr lang="fr-FR" sz="2400" dirty="0" err="1"/>
              <a:t>path</a:t>
            </a:r>
            <a:r>
              <a:rPr lang="fr-FR" sz="2400" dirty="0"/>
              <a:t> à l’aide de la propriété </a:t>
            </a:r>
            <a:r>
              <a:rPr lang="fr-FR" sz="2400" b="1" dirty="0" err="1">
                <a:solidFill>
                  <a:srgbClr val="7030A0"/>
                </a:solidFill>
              </a:rPr>
              <a:t>file.separator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du dernier exercice, garder les informations relatives à la connexion à la base des données dans un fichier de propriétés </a:t>
            </a:r>
          </a:p>
          <a:p>
            <a:pPr lvl="1"/>
            <a:r>
              <a:rPr lang="fr-FR" smtClean="0"/>
              <a:t>Driver </a:t>
            </a:r>
          </a:p>
          <a:p>
            <a:pPr lvl="1"/>
            <a:r>
              <a:rPr lang="fr-FR" smtClean="0"/>
              <a:t>URL</a:t>
            </a:r>
          </a:p>
          <a:p>
            <a:pPr lvl="1"/>
            <a:r>
              <a:rPr lang="fr-FR" smtClean="0"/>
              <a:t>Login</a:t>
            </a:r>
          </a:p>
          <a:p>
            <a:pPr lvl="1"/>
            <a:r>
              <a:rPr lang="fr-FR" smtClean="0"/>
              <a:t>Password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958C8-8494-4357-8EA9-9C43707F1D2F}" type="slidenum">
              <a:rPr lang="fr-FR"/>
              <a:pPr>
                <a:defRPr/>
              </a:pPr>
              <a:t>187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17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341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Déploiement des applications </a:t>
            </a:r>
            <a:br>
              <a:rPr lang="fr-FR" dirty="0" smtClean="0"/>
            </a:br>
            <a:r>
              <a:rPr lang="fr-FR" dirty="0" smtClean="0"/>
              <a:t>avec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Déploiement d’applications</a:t>
            </a:r>
          </a:p>
          <a:p>
            <a:pPr lvl="1"/>
            <a:r>
              <a:rPr lang="fr-FR" dirty="0" smtClean="0"/>
              <a:t>Une fois l’application terminée, elle doit être déployée chez le client</a:t>
            </a:r>
          </a:p>
          <a:p>
            <a:pPr lvl="1"/>
            <a:r>
              <a:rPr lang="fr-FR" dirty="0" smtClean="0"/>
              <a:t>Le déploiement doit être le plus facile et pratique possible</a:t>
            </a:r>
          </a:p>
          <a:p>
            <a:r>
              <a:rPr lang="fr-FR" dirty="0" smtClean="0"/>
              <a:t>Fichiers Jar</a:t>
            </a:r>
          </a:p>
          <a:p>
            <a:pPr lvl="1"/>
            <a:r>
              <a:rPr lang="fr-FR" dirty="0"/>
              <a:t>Les fichiers .jar permettent le déploiement sur un fichier unique 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188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9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Fichier Jar</a:t>
            </a:r>
          </a:p>
          <a:p>
            <a:pPr lvl="1"/>
            <a:r>
              <a:rPr lang="fr-FR" dirty="0" smtClean="0"/>
              <a:t>Compression Zip</a:t>
            </a:r>
          </a:p>
          <a:p>
            <a:pPr lvl="1"/>
            <a:r>
              <a:rPr lang="fr-FR" dirty="0" smtClean="0"/>
              <a:t>Structure répertoire</a:t>
            </a:r>
          </a:p>
          <a:p>
            <a:pPr lvl="2"/>
            <a:r>
              <a:rPr lang="fr-FR" dirty="0" smtClean="0"/>
              <a:t>Fichier class</a:t>
            </a:r>
          </a:p>
          <a:p>
            <a:pPr lvl="2"/>
            <a:r>
              <a:rPr lang="fr-FR" dirty="0" smtClean="0"/>
              <a:t>Ressources : audio, images, textes </a:t>
            </a:r>
          </a:p>
          <a:p>
            <a:pPr lvl="2"/>
            <a:r>
              <a:rPr lang="fr-FR" dirty="0" smtClean="0"/>
              <a:t>Librairies </a:t>
            </a:r>
          </a:p>
          <a:p>
            <a:pPr lvl="1"/>
            <a:r>
              <a:rPr lang="fr-FR" dirty="0" smtClean="0"/>
              <a:t>Manifeste </a:t>
            </a:r>
          </a:p>
          <a:p>
            <a:pPr lvl="2"/>
            <a:r>
              <a:rPr lang="fr-FR" dirty="0" smtClean="0"/>
              <a:t>Description du contenu du Jar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189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Héritage</a:t>
            </a:r>
            <a:r>
              <a:rPr lang="fr-FR" dirty="0" smtClean="0"/>
              <a:t> (</a:t>
            </a:r>
            <a:r>
              <a:rPr lang="fr-FR" dirty="0" smtClean="0">
                <a:solidFill>
                  <a:schemeClr val="tx2"/>
                </a:solidFill>
              </a:rPr>
              <a:t>Réutilisabilité</a:t>
            </a:r>
            <a:r>
              <a:rPr lang="fr-FR" dirty="0" smtClean="0"/>
              <a:t>) </a:t>
            </a:r>
            <a:endParaRPr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4" y="1285875"/>
            <a:ext cx="8535863" cy="452596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d’une classe pour la création d’une nouvelle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11CD1-8B10-4AF7-A6CF-2C35AEB9E85F}" type="slidenum">
              <a:rPr lang="fr-FR"/>
              <a:pPr>
                <a:defRPr/>
              </a:pPr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" y="2505924"/>
            <a:ext cx="5797515" cy="35153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988840"/>
            <a:ext cx="2622970" cy="4076236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395536" y="3356992"/>
            <a:ext cx="5830421" cy="3024336"/>
            <a:chOff x="181739" y="3068960"/>
            <a:chExt cx="5830421" cy="302433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739" y="3068960"/>
              <a:ext cx="5830421" cy="3024336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625503" y="3068960"/>
              <a:ext cx="93610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673175" y="5373216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25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 général :</a:t>
            </a:r>
          </a:p>
          <a:p>
            <a:pPr lvl="1"/>
            <a:r>
              <a:rPr lang="fr-FR" dirty="0" smtClean="0"/>
              <a:t>jar  </a:t>
            </a:r>
            <a:r>
              <a:rPr lang="fr-FR" dirty="0" err="1" smtClean="0"/>
              <a:t>cvf</a:t>
            </a:r>
            <a:r>
              <a:rPr lang="fr-FR" dirty="0" smtClean="0"/>
              <a:t>  JarFile.jar  file1  file2 …</a:t>
            </a:r>
          </a:p>
          <a:p>
            <a:pPr lvl="1"/>
            <a:r>
              <a:rPr lang="fr-FR" dirty="0" smtClean="0"/>
              <a:t>jar  </a:t>
            </a:r>
            <a:r>
              <a:rPr lang="fr-FR" dirty="0" err="1" smtClean="0"/>
              <a:t>cvf</a:t>
            </a:r>
            <a:r>
              <a:rPr lang="fr-FR" dirty="0" smtClean="0"/>
              <a:t>  JarFile.jar  </a:t>
            </a:r>
            <a:r>
              <a:rPr lang="fr-FR" dirty="0" err="1" smtClean="0"/>
              <a:t>dir</a:t>
            </a:r>
            <a:endParaRPr lang="fr-FR" dirty="0" smtClean="0"/>
          </a:p>
          <a:p>
            <a:r>
              <a:rPr lang="fr-FR" dirty="0" smtClean="0"/>
              <a:t>Options :</a:t>
            </a:r>
          </a:p>
          <a:p>
            <a:pPr lvl="1"/>
            <a:r>
              <a:rPr lang="fr-FR" dirty="0" smtClean="0"/>
              <a:t>m 	manifeste </a:t>
            </a:r>
          </a:p>
          <a:p>
            <a:pPr lvl="1"/>
            <a:r>
              <a:rPr lang="fr-FR" dirty="0" smtClean="0"/>
              <a:t>t 	affiche la table de matières </a:t>
            </a:r>
          </a:p>
          <a:p>
            <a:pPr lvl="1"/>
            <a:r>
              <a:rPr lang="fr-FR" dirty="0" smtClean="0"/>
              <a:t>u 	met à jour le Jar</a:t>
            </a:r>
          </a:p>
          <a:p>
            <a:pPr lvl="1"/>
            <a:r>
              <a:rPr lang="fr-FR" dirty="0" smtClean="0"/>
              <a:t>jar  -</a:t>
            </a:r>
            <a:r>
              <a:rPr lang="fr-FR" dirty="0" err="1" smtClean="0"/>
              <a:t>mcf</a:t>
            </a:r>
            <a:r>
              <a:rPr lang="fr-FR" dirty="0"/>
              <a:t>  </a:t>
            </a:r>
            <a:r>
              <a:rPr lang="fr-FR" dirty="0" err="1" smtClean="0"/>
              <a:t>manifest.mf</a:t>
            </a:r>
            <a:r>
              <a:rPr lang="fr-FR" dirty="0" smtClean="0"/>
              <a:t>  </a:t>
            </a:r>
            <a:r>
              <a:rPr lang="fr-FR" dirty="0" err="1" smtClean="0"/>
              <a:t>JarFileName.jar</a:t>
            </a:r>
            <a:r>
              <a:rPr lang="fr-FR" dirty="0" smtClean="0"/>
              <a:t> 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190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191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29337"/>
            <a:ext cx="9034082" cy="20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32656"/>
            <a:ext cx="2947050" cy="16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2143116"/>
            <a:ext cx="642752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jar </a:t>
            </a:r>
            <a:r>
              <a:rPr lang="fr-FR" sz="2000" dirty="0" err="1" smtClean="0"/>
              <a:t>cvf</a:t>
            </a:r>
            <a:r>
              <a:rPr lang="fr-FR" sz="2000" dirty="0" smtClean="0"/>
              <a:t> ihmexamples.jar </a:t>
            </a:r>
            <a:r>
              <a:rPr lang="fr-FR" sz="2000" dirty="0" err="1" smtClean="0"/>
              <a:t>ihmexamples</a:t>
            </a:r>
            <a:r>
              <a:rPr lang="fr-FR" sz="2000" dirty="0" smtClean="0"/>
              <a:t>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*.</a:t>
            </a:r>
            <a:r>
              <a:rPr lang="fr-FR" sz="2000" dirty="0" err="1" smtClean="0"/>
              <a:t>properties</a:t>
            </a:r>
            <a:endParaRPr lang="fr-FR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2844" y="2171634"/>
            <a:ext cx="8839236" cy="4543514"/>
            <a:chOff x="142844" y="2171634"/>
            <a:chExt cx="8839236" cy="4543514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571756"/>
              <a:ext cx="8839236" cy="414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44735" y="2171634"/>
              <a:ext cx="265412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jar </a:t>
              </a:r>
              <a:r>
                <a:rPr lang="fr-FR" sz="2000" dirty="0" err="1" smtClean="0"/>
                <a:t>tvf</a:t>
              </a:r>
              <a:r>
                <a:rPr lang="fr-FR" sz="2000" dirty="0" smtClean="0"/>
                <a:t> ihmexamples.jar</a:t>
              </a:r>
              <a:endParaRPr lang="fr-FR" sz="2000" dirty="0"/>
            </a:p>
          </p:txBody>
        </p:sp>
      </p:grpSp>
      <p:sp>
        <p:nvSpPr>
          <p:cNvPr id="13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Manifeste décrit les caractéristiques du .jar</a:t>
            </a:r>
          </a:p>
          <a:p>
            <a:pPr>
              <a:spcBef>
                <a:spcPts val="12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MANIEST.MF</a:t>
            </a:r>
          </a:p>
          <a:p>
            <a:pPr lvl="1">
              <a:spcBef>
                <a:spcPts val="1200"/>
              </a:spcBef>
            </a:pPr>
            <a:r>
              <a:rPr lang="fr-FR" dirty="0" smtClean="0"/>
              <a:t>META-INF/MANIFEST.MF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Entrées sur la forme « </a:t>
            </a:r>
            <a:r>
              <a:rPr lang="fr-FR" b="1" dirty="0" smtClean="0">
                <a:solidFill>
                  <a:schemeClr val="tx2"/>
                </a:solidFill>
              </a:rPr>
              <a:t>header: value</a:t>
            </a:r>
            <a:r>
              <a:rPr lang="fr-FR" dirty="0" smtClean="0"/>
              <a:t> »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err="1" smtClean="0">
                <a:solidFill>
                  <a:schemeClr val="tx2"/>
                </a:solidFill>
              </a:rPr>
              <a:t>Manifest</a:t>
            </a:r>
            <a:r>
              <a:rPr lang="fr-FR" b="1" dirty="0" smtClean="0">
                <a:solidFill>
                  <a:schemeClr val="tx2"/>
                </a:solidFill>
              </a:rPr>
              <a:t>-Version</a:t>
            </a:r>
            <a:r>
              <a:rPr lang="fr-FR" dirty="0" smtClean="0"/>
              <a:t>:  1.0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Main-Class</a:t>
            </a:r>
            <a:r>
              <a:rPr lang="fr-FR" dirty="0" smtClean="0"/>
              <a:t>:  </a:t>
            </a:r>
            <a:r>
              <a:rPr lang="fr-FR" dirty="0" err="1" smtClean="0"/>
              <a:t>ClassePrincipale</a:t>
            </a:r>
            <a:r>
              <a:rPr lang="fr-FR" dirty="0" smtClean="0"/>
              <a:t> 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Class-</a:t>
            </a:r>
            <a:r>
              <a:rPr lang="fr-FR" b="1" dirty="0" err="1" smtClean="0">
                <a:solidFill>
                  <a:schemeClr val="tx2"/>
                </a:solidFill>
              </a:rPr>
              <a:t>Path</a:t>
            </a:r>
            <a:r>
              <a:rPr lang="fr-FR" dirty="0" smtClean="0"/>
              <a:t>:  </a:t>
            </a:r>
            <a:r>
              <a:rPr lang="fr-FR" dirty="0" err="1" smtClean="0"/>
              <a:t>dir</a:t>
            </a:r>
            <a:r>
              <a:rPr lang="fr-FR" dirty="0" smtClean="0"/>
              <a:t>-</a:t>
            </a:r>
            <a:r>
              <a:rPr lang="fr-FR" dirty="0" err="1" smtClean="0"/>
              <a:t>name</a:t>
            </a:r>
            <a:r>
              <a:rPr lang="fr-FR" dirty="0" smtClean="0"/>
              <a:t>/lib1.jar  </a:t>
            </a:r>
            <a:r>
              <a:rPr lang="fr-FR" dirty="0" err="1" smtClean="0"/>
              <a:t>dir</a:t>
            </a:r>
            <a:r>
              <a:rPr lang="fr-FR" dirty="0" smtClean="0"/>
              <a:t>-</a:t>
            </a:r>
            <a:r>
              <a:rPr lang="fr-FR" dirty="0" err="1" smtClean="0"/>
              <a:t>name</a:t>
            </a:r>
            <a:r>
              <a:rPr lang="fr-FR" dirty="0" smtClean="0"/>
              <a:t>/lib2.jar 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Name</a:t>
            </a:r>
            <a:r>
              <a:rPr lang="fr-FR" dirty="0" smtClean="0"/>
              <a:t>:  </a:t>
            </a:r>
            <a:r>
              <a:rPr lang="fr-FR" dirty="0" err="1" smtClean="0"/>
              <a:t>aPackage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Specification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Title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  <a:r>
              <a:rPr lang="fr-FR" dirty="0" smtClean="0"/>
              <a:t> </a:t>
            </a:r>
            <a:r>
              <a:rPr lang="fr-FR" dirty="0" err="1" smtClean="0"/>
              <a:t>PackageTitle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Specification</a:t>
            </a:r>
            <a:r>
              <a:rPr lang="fr-FR" dirty="0" smtClean="0">
                <a:solidFill>
                  <a:schemeClr val="tx2"/>
                </a:solidFill>
              </a:rPr>
              <a:t>-Version</a:t>
            </a:r>
            <a:r>
              <a:rPr lang="fr-FR" dirty="0" smtClean="0"/>
              <a:t>:  1.2</a:t>
            </a:r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Implementation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Title</a:t>
            </a:r>
            <a:r>
              <a:rPr lang="fr-FR" dirty="0" smtClean="0"/>
              <a:t>:  </a:t>
            </a:r>
            <a:r>
              <a:rPr lang="fr-FR" dirty="0" err="1" smtClean="0"/>
              <a:t>myappli.mypackage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Implementation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Vendor</a:t>
            </a:r>
            <a:r>
              <a:rPr lang="fr-FR" dirty="0" smtClean="0"/>
              <a:t>: </a:t>
            </a:r>
            <a:r>
              <a:rPr lang="fr-FR" dirty="0" err="1" smtClean="0"/>
              <a:t>MyCompany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192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193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71406" y="1643050"/>
            <a:ext cx="897880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/>
              <a:t>Manifest</a:t>
            </a:r>
            <a:r>
              <a:rPr lang="fr-FR" sz="2000" dirty="0" smtClean="0"/>
              <a:t>-Version: 1.0</a:t>
            </a:r>
          </a:p>
          <a:p>
            <a:r>
              <a:rPr lang="fr-FR" sz="2000" dirty="0" smtClean="0"/>
              <a:t>Main-Class: ihmexamples.tempconverter.converterswing.TempConverterSwingGUIv2</a:t>
            </a:r>
          </a:p>
          <a:p>
            <a:r>
              <a:rPr lang="fr-FR" sz="2000" dirty="0" smtClean="0"/>
              <a:t>Name: </a:t>
            </a:r>
            <a:r>
              <a:rPr lang="fr-FR" sz="2000" dirty="0" err="1" smtClean="0"/>
              <a:t>ihmexamples</a:t>
            </a:r>
            <a:r>
              <a:rPr lang="fr-FR" sz="2000" dirty="0" smtClean="0"/>
              <a:t>/</a:t>
            </a:r>
            <a:r>
              <a:rPr lang="fr-FR" sz="2000" dirty="0" err="1" smtClean="0"/>
              <a:t>tempconverter</a:t>
            </a:r>
            <a:endParaRPr lang="fr-FR" sz="2000" dirty="0" smtClean="0"/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</a:t>
            </a:r>
            <a:r>
              <a:rPr lang="fr-FR" sz="2000" dirty="0" err="1" smtClean="0"/>
              <a:t>Title</a:t>
            </a:r>
            <a:r>
              <a:rPr lang="fr-FR" sz="2000" dirty="0" smtClean="0"/>
              <a:t>: </a:t>
            </a:r>
            <a:r>
              <a:rPr lang="fr-FR" sz="2000" dirty="0" err="1" smtClean="0"/>
              <a:t>TemperatureConverter</a:t>
            </a:r>
            <a:endParaRPr lang="fr-FR" sz="2000" dirty="0" smtClean="0"/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-Version: 1.2</a:t>
            </a:r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</a:t>
            </a:r>
            <a:r>
              <a:rPr lang="fr-FR" sz="2000" dirty="0" err="1" smtClean="0"/>
              <a:t>Vendor</a:t>
            </a:r>
            <a:r>
              <a:rPr lang="fr-FR" sz="2000" dirty="0" smtClean="0"/>
              <a:t>: Kirsch, </a:t>
            </a:r>
            <a:r>
              <a:rPr lang="fr-FR" sz="2000" dirty="0" err="1" smtClean="0"/>
              <a:t>co</a:t>
            </a:r>
            <a:endParaRPr lang="fr-FR" sz="2000" dirty="0" smtClean="0"/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</a:t>
            </a:r>
            <a:r>
              <a:rPr lang="fr-FR" sz="2000" dirty="0" err="1" smtClean="0"/>
              <a:t>Title</a:t>
            </a:r>
            <a:r>
              <a:rPr lang="fr-FR" sz="2000" dirty="0" smtClean="0"/>
              <a:t>: </a:t>
            </a:r>
            <a:r>
              <a:rPr lang="fr-FR" sz="2000" dirty="0" err="1" smtClean="0"/>
              <a:t>ihmexamples.tempconverter</a:t>
            </a:r>
            <a:endParaRPr lang="fr-FR" sz="2000" dirty="0" smtClean="0"/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-Version: build57</a:t>
            </a:r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</a:t>
            </a:r>
            <a:r>
              <a:rPr lang="fr-FR" sz="2000" dirty="0" err="1" smtClean="0"/>
              <a:t>Vendor</a:t>
            </a:r>
            <a:r>
              <a:rPr lang="fr-FR" sz="2000" dirty="0" smtClean="0"/>
              <a:t>: Kirsch, </a:t>
            </a:r>
            <a:r>
              <a:rPr lang="fr-FR" sz="2000" dirty="0" err="1" smtClean="0"/>
              <a:t>co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27671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META-INF\MANIFEST.MF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000636"/>
            <a:ext cx="6500858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Attention à tous les détails !! </a:t>
            </a:r>
            <a:br>
              <a:rPr lang="fr-FR" sz="2800" dirty="0" smtClean="0"/>
            </a:br>
            <a:r>
              <a:rPr lang="fr-FR" sz="2800" dirty="0" smtClean="0"/>
              <a:t>Pas d’espace en trop, pas de tabulation</a:t>
            </a:r>
            <a:endParaRPr lang="fr-FR" sz="2800" dirty="0"/>
          </a:p>
        </p:txBody>
      </p:sp>
      <p:sp>
        <p:nvSpPr>
          <p:cNvPr id="10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9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194</a:t>
            </a:fld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09863" cy="17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4282" y="1142984"/>
            <a:ext cx="8572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jar </a:t>
            </a:r>
            <a:r>
              <a:rPr lang="fr-FR" dirty="0" err="1" smtClean="0"/>
              <a:t>mcf</a:t>
            </a:r>
            <a:r>
              <a:rPr lang="fr-FR" dirty="0" smtClean="0"/>
              <a:t> META-INF\MANIFEST.MF ihmexamples.jar </a:t>
            </a:r>
            <a:r>
              <a:rPr lang="fr-FR" dirty="0" err="1" smtClean="0"/>
              <a:t>ihmexamples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*.</a:t>
            </a:r>
            <a:r>
              <a:rPr lang="fr-FR" dirty="0" err="1" smtClean="0"/>
              <a:t>properties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4" y="2428868"/>
            <a:ext cx="8908292" cy="41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98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Jar exécutable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Exécution d’un jar </a:t>
            </a:r>
          </a:p>
          <a:p>
            <a:pPr lvl="1"/>
            <a:r>
              <a:rPr lang="fr-FR" dirty="0" smtClean="0"/>
              <a:t>Header « </a:t>
            </a:r>
            <a:r>
              <a:rPr lang="fr-FR" b="1" dirty="0" smtClean="0">
                <a:solidFill>
                  <a:schemeClr val="tx2"/>
                </a:solidFill>
              </a:rPr>
              <a:t>Main-Class</a:t>
            </a:r>
            <a:r>
              <a:rPr lang="fr-FR" dirty="0" smtClean="0"/>
              <a:t> » dans le </a:t>
            </a:r>
            <a:r>
              <a:rPr lang="fr-FR" b="1" dirty="0" smtClean="0">
                <a:solidFill>
                  <a:schemeClr val="tx2"/>
                </a:solidFill>
              </a:rPr>
              <a:t>MANIFEST.MF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02/09/12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1472" y="3071810"/>
            <a:ext cx="27874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/>
              <a:t>java -jar ihmexamples.jar</a:t>
            </a:r>
            <a:endParaRPr lang="fr-F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00575"/>
            <a:ext cx="4953021" cy="18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1472" y="4071942"/>
            <a:ext cx="72152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ihmexamples.tempconverter.converterswing.</a:t>
            </a:r>
            <a:r>
              <a:rPr lang="fr-FR" b="1" dirty="0" smtClean="0"/>
              <a:t>TempConverterSwingGUIv2</a:t>
            </a:r>
            <a:endParaRPr lang="fr-FR" b="1" dirty="0"/>
          </a:p>
        </p:txBody>
      </p:sp>
      <p:sp>
        <p:nvSpPr>
          <p:cNvPr id="10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7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Calculette</a:t>
            </a:r>
          </a:p>
          <a:p>
            <a:pPr lvl="1"/>
            <a:r>
              <a:rPr lang="fr-FR" dirty="0" smtClean="0"/>
              <a:t>Créer une application en mode texte pour une calculette </a:t>
            </a:r>
          </a:p>
          <a:p>
            <a:pPr lvl="1"/>
            <a:r>
              <a:rPr lang="fr-FR" dirty="0" smtClean="0"/>
              <a:t>Créer </a:t>
            </a:r>
            <a:r>
              <a:rPr lang="fr-FR" dirty="0"/>
              <a:t>u</a:t>
            </a:r>
            <a:r>
              <a:rPr lang="fr-FR" dirty="0" smtClean="0"/>
              <a:t>n jar pour la distribution de cette application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401C-3D2A-4727-B335-0BDA975F8F74}" type="datetime1">
              <a:rPr lang="fr-FR" smtClean="0"/>
              <a:t>02/09/12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21088"/>
            <a:ext cx="4224894" cy="1804144"/>
          </a:xfrm>
          <a:prstGeom prst="rect">
            <a:avLst/>
          </a:prstGeom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5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Création du MANIFEST.MF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Création du jar</a:t>
            </a:r>
          </a:p>
          <a:p>
            <a:pPr marL="457200" lvl="1" indent="0">
              <a:buNone/>
            </a:pPr>
            <a:r>
              <a:rPr lang="fr-FR" i="1" dirty="0"/>
              <a:t>jar -</a:t>
            </a:r>
            <a:r>
              <a:rPr lang="fr-FR" i="1" dirty="0" err="1"/>
              <a:t>mcvf</a:t>
            </a:r>
            <a:r>
              <a:rPr lang="fr-FR" i="1" dirty="0"/>
              <a:t> META-INF/MANIFEST.MF </a:t>
            </a:r>
            <a:r>
              <a:rPr lang="fr-FR" i="1" dirty="0" err="1"/>
              <a:t>calculette.jar</a:t>
            </a:r>
            <a:r>
              <a:rPr lang="fr-FR" i="1" dirty="0"/>
              <a:t> </a:t>
            </a:r>
            <a:r>
              <a:rPr lang="fr-FR" i="1" dirty="0" err="1"/>
              <a:t>review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02/09/12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67432"/>
            <a:ext cx="5832648" cy="2525664"/>
          </a:xfrm>
          <a:prstGeom prst="rect">
            <a:avLst/>
          </a:prstGeom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Exécution du jar :</a:t>
            </a:r>
          </a:p>
          <a:p>
            <a:pPr marL="457200" lvl="1" indent="0">
              <a:buNone/>
            </a:pPr>
            <a:r>
              <a:rPr lang="fr-FR" i="1" dirty="0"/>
              <a:t>java -jar </a:t>
            </a:r>
            <a:r>
              <a:rPr lang="fr-FR" i="1" dirty="0" err="1"/>
              <a:t>calculette.jar</a:t>
            </a:r>
            <a:r>
              <a:rPr lang="fr-FR" i="1" dirty="0"/>
              <a:t> 2 + 2</a:t>
            </a:r>
            <a:endParaRPr lang="fr-FR" i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02/09/12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45024"/>
            <a:ext cx="7352760" cy="1960736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204864"/>
            <a:ext cx="4205845" cy="42484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8768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Surcharge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&amp; </a:t>
            </a:r>
            <a:r>
              <a:rPr lang="fr-FR" b="1" dirty="0" smtClean="0">
                <a:solidFill>
                  <a:srgbClr val="1F497D"/>
                </a:solidFill>
              </a:rPr>
              <a:t>Redéfinition</a:t>
            </a:r>
          </a:p>
          <a:p>
            <a:pPr marL="2252663" lvl="1" indent="-182563"/>
            <a:r>
              <a:rPr lang="fr-FR" b="1" dirty="0" smtClean="0"/>
              <a:t>Redéfinition</a:t>
            </a:r>
            <a:r>
              <a:rPr lang="fr-FR" dirty="0" smtClean="0"/>
              <a:t> : </a:t>
            </a:r>
            <a:r>
              <a:rPr lang="fr-FR" dirty="0"/>
              <a:t>Changement de comportement</a:t>
            </a:r>
          </a:p>
          <a:p>
            <a:pPr marL="2618740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calcul() {return </a:t>
            </a:r>
            <a:r>
              <a:rPr lang="fr-FR" dirty="0" err="1" smtClean="0"/>
              <a:t>this.getA</a:t>
            </a:r>
            <a:r>
              <a:rPr lang="fr-FR" dirty="0" smtClean="0"/>
              <a:t>() </a:t>
            </a:r>
            <a:r>
              <a:rPr lang="fr-FR" b="1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this.getB</a:t>
            </a:r>
            <a:r>
              <a:rPr lang="fr-FR" dirty="0" smtClean="0"/>
              <a:t>(); }</a:t>
            </a:r>
          </a:p>
          <a:p>
            <a:pPr marL="2618740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calcul() {return </a:t>
            </a:r>
            <a:r>
              <a:rPr lang="fr-FR" dirty="0" err="1"/>
              <a:t>this.getA</a:t>
            </a:r>
            <a:r>
              <a:rPr lang="fr-FR" dirty="0"/>
              <a:t>() </a:t>
            </a:r>
            <a:r>
              <a:rPr lang="fr-FR" b="1" dirty="0" smtClean="0"/>
              <a:t>*</a:t>
            </a:r>
            <a:r>
              <a:rPr lang="fr-FR" dirty="0" smtClean="0"/>
              <a:t> </a:t>
            </a:r>
            <a:r>
              <a:rPr lang="fr-FR" dirty="0" err="1"/>
              <a:t>this.getB</a:t>
            </a:r>
            <a:r>
              <a:rPr lang="fr-FR" dirty="0"/>
              <a:t>(); </a:t>
            </a:r>
            <a:r>
              <a:rPr lang="fr-FR" dirty="0" smtClean="0"/>
              <a:t>}</a:t>
            </a:r>
          </a:p>
          <a:p>
            <a:pPr marL="2252663" lvl="1" indent="-182563">
              <a:spcBef>
                <a:spcPts val="1176"/>
              </a:spcBef>
            </a:pPr>
            <a:r>
              <a:rPr lang="fr-FR" b="1" dirty="0" smtClean="0"/>
              <a:t>Surcharge</a:t>
            </a:r>
            <a:r>
              <a:rPr lang="fr-FR" dirty="0" smtClean="0"/>
              <a:t> : </a:t>
            </a:r>
            <a:r>
              <a:rPr lang="fr-FR" dirty="0"/>
              <a:t> Nouvelle </a:t>
            </a:r>
            <a:r>
              <a:rPr lang="fr-FR" dirty="0" smtClean="0"/>
              <a:t>méthode</a:t>
            </a:r>
          </a:p>
          <a:p>
            <a:pPr marL="4027487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</a:t>
            </a:r>
            <a:r>
              <a:rPr lang="fr-FR" b="1" dirty="0" err="1" smtClean="0"/>
              <a:t>float</a:t>
            </a:r>
            <a:r>
              <a:rPr lang="fr-FR" b="1" dirty="0" smtClean="0"/>
              <a:t> par</a:t>
            </a:r>
            <a:r>
              <a:rPr lang="fr-FR" dirty="0" smtClean="0"/>
              <a:t>) {</a:t>
            </a:r>
            <a:br>
              <a:rPr lang="fr-FR" dirty="0" smtClean="0"/>
            </a:br>
            <a:r>
              <a:rPr lang="fr-FR" dirty="0" smtClean="0"/>
              <a:t>		return par * </a:t>
            </a:r>
            <a:r>
              <a:rPr lang="fr-FR" b="1" dirty="0" err="1" smtClean="0">
                <a:solidFill>
                  <a:srgbClr val="1F497D"/>
                </a:solidFill>
              </a:rPr>
              <a:t>super</a:t>
            </a:r>
            <a:r>
              <a:rPr lang="fr-FR" b="1" dirty="0" err="1" smtClean="0"/>
              <a:t>.calcul</a:t>
            </a:r>
            <a:r>
              <a:rPr lang="fr-FR" b="1" dirty="0" smtClean="0"/>
              <a:t>()</a:t>
            </a:r>
            <a:r>
              <a:rPr lang="fr-FR" dirty="0" smtClean="0"/>
              <a:t> ; }</a:t>
            </a:r>
          </a:p>
          <a:p>
            <a:pPr marL="4027487" lvl="3" indent="0">
              <a:buNone/>
            </a:pPr>
            <a:endParaRPr lang="fr-FR" dirty="0"/>
          </a:p>
          <a:p>
            <a:pPr marL="4027487" lvl="3" indent="0">
              <a:buNone/>
            </a:pPr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786-2596-8340-8ED9-AEF954F8EF13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16016" y="4725144"/>
            <a:ext cx="3995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super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dirty="0" smtClean="0"/>
              <a:t>référence à la </a:t>
            </a:r>
            <a:r>
              <a:rPr lang="fr-FR" dirty="0" err="1"/>
              <a:t>super-classe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r>
              <a:rPr lang="fr-FR" dirty="0" smtClean="0"/>
              <a:t>comportement </a:t>
            </a:r>
            <a:r>
              <a:rPr lang="fr-FR" dirty="0"/>
              <a:t>de la </a:t>
            </a:r>
            <a:r>
              <a:rPr lang="fr-FR" dirty="0" err="1" smtClean="0"/>
              <a:t>super-classe</a:t>
            </a:r>
            <a:r>
              <a:rPr lang="fr-FR" dirty="0" smtClean="0"/>
              <a:t> reste </a:t>
            </a:r>
            <a:r>
              <a:rPr lang="fr-FR" dirty="0"/>
              <a:t>disponible </a:t>
            </a:r>
          </a:p>
        </p:txBody>
      </p:sp>
    </p:spTree>
    <p:extLst>
      <p:ext uri="{BB962C8B-B14F-4D97-AF65-F5344CB8AC3E}">
        <p14:creationId xmlns:p14="http://schemas.microsoft.com/office/powerpoint/2010/main" val="19486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Polymorphisme : </a:t>
            </a:r>
            <a:r>
              <a:rPr lang="fr-FR" dirty="0"/>
              <a:t>Choix en </a:t>
            </a:r>
            <a:r>
              <a:rPr lang="fr-FR" b="1" dirty="0">
                <a:solidFill>
                  <a:srgbClr val="1F497D"/>
                </a:solidFill>
              </a:rPr>
              <a:t>temps </a:t>
            </a:r>
            <a:r>
              <a:rPr lang="fr-FR" b="1" dirty="0" smtClean="0">
                <a:solidFill>
                  <a:srgbClr val="1F497D"/>
                </a:solidFill>
              </a:rPr>
              <a:t>d’exécution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556D-4231-874E-880B-42DD1CCC82C7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634834" y="2104008"/>
            <a:ext cx="5401662" cy="3197200"/>
            <a:chOff x="3634834" y="2104008"/>
            <a:chExt cx="5401662" cy="31972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4834" y="2104008"/>
              <a:ext cx="5401662" cy="3197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5148064" y="4941168"/>
              <a:ext cx="331236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128078" y="2348880"/>
            <a:ext cx="5596050" cy="2016224"/>
            <a:chOff x="128078" y="2492896"/>
            <a:chExt cx="5596050" cy="2016224"/>
          </a:xfrm>
        </p:grpSpPr>
        <p:grpSp>
          <p:nvGrpSpPr>
            <p:cNvPr id="13" name="Grouper 12"/>
            <p:cNvGrpSpPr/>
            <p:nvPr/>
          </p:nvGrpSpPr>
          <p:grpSpPr>
            <a:xfrm>
              <a:off x="128078" y="2492896"/>
              <a:ext cx="5596050" cy="2016224"/>
              <a:chOff x="128078" y="2492896"/>
              <a:chExt cx="5596050" cy="2016224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8" y="2492896"/>
                <a:ext cx="5596050" cy="201622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2" name="Connecteur droit 11"/>
              <p:cNvCxnSpPr/>
              <p:nvPr/>
            </p:nvCxnSpPr>
            <p:spPr>
              <a:xfrm>
                <a:off x="1475656" y="4221088"/>
                <a:ext cx="3312368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/>
            <p:cNvCxnSpPr/>
            <p:nvPr/>
          </p:nvCxnSpPr>
          <p:spPr>
            <a:xfrm>
              <a:off x="1547664" y="3501008"/>
              <a:ext cx="36004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4853967"/>
            <a:ext cx="4536505" cy="1455353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5661248"/>
            <a:ext cx="3195525" cy="86409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Grouper 32"/>
          <p:cNvGrpSpPr/>
          <p:nvPr/>
        </p:nvGrpSpPr>
        <p:grpSpPr>
          <a:xfrm>
            <a:off x="7524328" y="4221088"/>
            <a:ext cx="1245923" cy="369332"/>
            <a:chOff x="7524328" y="4221088"/>
            <a:chExt cx="1245923" cy="369332"/>
          </a:xfrm>
        </p:grpSpPr>
        <p:sp>
          <p:nvSpPr>
            <p:cNvPr id="19" name="ZoneTexte 18"/>
            <p:cNvSpPr txBox="1"/>
            <p:nvPr/>
          </p:nvSpPr>
          <p:spPr>
            <a:xfrm>
              <a:off x="8244408" y="4221088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c1 </a:t>
              </a:r>
              <a:endParaRPr lang="fr-FR" dirty="0"/>
            </a:p>
          </p:txBody>
        </p:sp>
        <p:cxnSp>
          <p:nvCxnSpPr>
            <p:cNvPr id="21" name="Connecteur droit avec flèche 20"/>
            <p:cNvCxnSpPr>
              <a:stCxn id="19" idx="1"/>
            </p:cNvCxnSpPr>
            <p:nvPr/>
          </p:nvCxnSpPr>
          <p:spPr>
            <a:xfrm flipH="1">
              <a:off x="7524328" y="4405754"/>
              <a:ext cx="720080" cy="175374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4" name="Grouper 33"/>
          <p:cNvGrpSpPr/>
          <p:nvPr/>
        </p:nvGrpSpPr>
        <p:grpSpPr>
          <a:xfrm>
            <a:off x="8324" y="2564904"/>
            <a:ext cx="1080120" cy="432048"/>
            <a:chOff x="8324" y="2564904"/>
            <a:chExt cx="1080120" cy="432048"/>
          </a:xfrm>
        </p:grpSpPr>
        <p:sp>
          <p:nvSpPr>
            <p:cNvPr id="24" name="ZoneTexte 23"/>
            <p:cNvSpPr txBox="1"/>
            <p:nvPr/>
          </p:nvSpPr>
          <p:spPr>
            <a:xfrm>
              <a:off x="8324" y="2564904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c2 </a:t>
              </a:r>
              <a:endParaRPr lang="fr-FR" dirty="0"/>
            </a:p>
          </p:txBody>
        </p:sp>
        <p:cxnSp>
          <p:nvCxnSpPr>
            <p:cNvPr id="25" name="Connecteur droit avec flèche 24"/>
            <p:cNvCxnSpPr>
              <a:stCxn id="24" idx="3"/>
            </p:cNvCxnSpPr>
            <p:nvPr/>
          </p:nvCxnSpPr>
          <p:spPr>
            <a:xfrm>
              <a:off x="534167" y="2749570"/>
              <a:ext cx="554277" cy="247382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5" name="Grouper 34"/>
          <p:cNvGrpSpPr/>
          <p:nvPr/>
        </p:nvGrpSpPr>
        <p:grpSpPr>
          <a:xfrm>
            <a:off x="85717" y="3923764"/>
            <a:ext cx="1008112" cy="513348"/>
            <a:chOff x="85717" y="3923764"/>
            <a:chExt cx="1008112" cy="513348"/>
          </a:xfrm>
        </p:grpSpPr>
        <p:sp>
          <p:nvSpPr>
            <p:cNvPr id="30" name="ZoneTexte 29"/>
            <p:cNvSpPr txBox="1"/>
            <p:nvPr/>
          </p:nvSpPr>
          <p:spPr>
            <a:xfrm>
              <a:off x="85717" y="4067780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c3 </a:t>
              </a:r>
              <a:endParaRPr lang="fr-FR" dirty="0"/>
            </a:p>
          </p:txBody>
        </p:sp>
        <p:cxnSp>
          <p:nvCxnSpPr>
            <p:cNvPr id="31" name="Connecteur droit avec flèche 30"/>
            <p:cNvCxnSpPr>
              <a:stCxn id="30" idx="3"/>
            </p:cNvCxnSpPr>
            <p:nvPr/>
          </p:nvCxnSpPr>
          <p:spPr>
            <a:xfrm flipV="1">
              <a:off x="611560" y="3923764"/>
              <a:ext cx="482269" cy="328682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771800" y="5445224"/>
            <a:ext cx="495029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800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 =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AddClass</a:t>
            </a:r>
            <a:r>
              <a:rPr lang="en-US" sz="2400" b="1" dirty="0">
                <a:solidFill>
                  <a:schemeClr val="tx1"/>
                </a:solidFill>
              </a:rPr>
              <a:t>) multi;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c4 </a:t>
            </a:r>
            <a:r>
              <a:rPr lang="en-US" sz="2400" b="1" dirty="0">
                <a:solidFill>
                  <a:schemeClr val="tx1"/>
                </a:solidFill>
              </a:rPr>
              <a:t>= </a:t>
            </a:r>
            <a:r>
              <a:rPr lang="en-US" sz="2400" b="1" dirty="0" err="1">
                <a:solidFill>
                  <a:schemeClr val="tx1"/>
                </a:solidFill>
              </a:rPr>
              <a:t>o.calcul</a:t>
            </a:r>
            <a:r>
              <a:rPr lang="en-US" sz="2400" b="1" dirty="0">
                <a:solidFill>
                  <a:schemeClr val="tx1"/>
                </a:solidFill>
              </a:rPr>
              <a:t>() </a:t>
            </a:r>
            <a:r>
              <a:rPr lang="en-US" sz="2400" b="1" dirty="0" smtClean="0">
                <a:solidFill>
                  <a:schemeClr val="tx1"/>
                </a:solidFill>
              </a:rPr>
              <a:t>;            /</a:t>
            </a:r>
            <a:r>
              <a:rPr lang="en-US" sz="2400" b="1" dirty="0">
                <a:solidFill>
                  <a:schemeClr val="tx1"/>
                </a:solidFill>
              </a:rPr>
              <a:t>/  +  </a:t>
            </a:r>
            <a:r>
              <a:rPr lang="en-US" sz="2400" b="1" dirty="0" err="1">
                <a:solidFill>
                  <a:schemeClr val="tx1"/>
                </a:solidFill>
              </a:rPr>
              <a:t>ou</a:t>
            </a:r>
            <a:r>
              <a:rPr lang="en-US" sz="2400" b="1" dirty="0">
                <a:solidFill>
                  <a:schemeClr val="tx1"/>
                </a:solidFill>
              </a:rPr>
              <a:t>  *  </a:t>
            </a:r>
            <a:r>
              <a:rPr lang="en-US" sz="2400" b="1" dirty="0" smtClean="0">
                <a:solidFill>
                  <a:schemeClr val="tx1"/>
                </a:solidFill>
              </a:rPr>
              <a:t>?!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Etendre</a:t>
            </a:r>
            <a:r>
              <a:rPr lang="fr-FR" dirty="0" smtClean="0"/>
              <a:t> la classe </a:t>
            </a:r>
            <a:r>
              <a:rPr lang="fr-FR" dirty="0" err="1" smtClean="0"/>
              <a:t>HelloWorld</a:t>
            </a:r>
            <a:r>
              <a:rPr lang="fr-FR" dirty="0" smtClean="0"/>
              <a:t> (1</a:t>
            </a:r>
            <a:r>
              <a:rPr lang="fr-FR" baseline="30000" dirty="0" smtClean="0"/>
              <a:t>er</a:t>
            </a:r>
            <a:r>
              <a:rPr lang="fr-FR" dirty="0" smtClean="0"/>
              <a:t> exemple)</a:t>
            </a:r>
            <a:endParaRPr lang="fr-FR" dirty="0" smtClean="0"/>
          </a:p>
          <a:p>
            <a:pPr lvl="1"/>
            <a:r>
              <a:rPr lang="fr-FR" dirty="0" smtClean="0"/>
              <a:t>Le message est lu à partir du clavier</a:t>
            </a:r>
          </a:p>
          <a:p>
            <a:pPr lvl="1"/>
            <a:r>
              <a:rPr lang="fr-FR" dirty="0" smtClean="0"/>
              <a:t>Concepts :</a:t>
            </a:r>
          </a:p>
          <a:p>
            <a:pPr lvl="2"/>
            <a:r>
              <a:rPr lang="fr-FR" dirty="0" smtClean="0"/>
              <a:t>Héritage</a:t>
            </a:r>
          </a:p>
          <a:p>
            <a:pPr lvl="2"/>
            <a:r>
              <a:rPr lang="fr-FR" dirty="0" smtClean="0"/>
              <a:t>Manipulation documentation API Java</a:t>
            </a:r>
          </a:p>
          <a:p>
            <a:pPr lvl="2"/>
            <a:r>
              <a:rPr lang="fr-FR" dirty="0" smtClean="0"/>
              <a:t>Manipulation de la classe </a:t>
            </a:r>
            <a:r>
              <a:rPr lang="fr-FR" b="1" dirty="0" err="1" smtClean="0">
                <a:solidFill>
                  <a:schemeClr val="tx2"/>
                </a:solidFill>
              </a:rPr>
              <a:t>java.util.Scanner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F1B5-921F-4A13-BC28-C72C4E3FB06A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0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1438" y="1214438"/>
            <a:ext cx="2857500" cy="4525962"/>
          </a:xfrm>
        </p:spPr>
        <p:txBody>
          <a:bodyPr/>
          <a:lstStyle/>
          <a:p>
            <a:r>
              <a:rPr lang="fr-FR" sz="2800" smtClean="0"/>
              <a:t>Implémenter les classes </a:t>
            </a:r>
            <a:r>
              <a:rPr lang="fr-FR" sz="2800" b="1" smtClean="0">
                <a:solidFill>
                  <a:schemeClr val="tx2"/>
                </a:solidFill>
              </a:rPr>
              <a:t>Employee</a:t>
            </a:r>
            <a:r>
              <a:rPr lang="fr-FR" sz="2800" smtClean="0"/>
              <a:t> et </a:t>
            </a:r>
            <a:r>
              <a:rPr lang="fr-FR" sz="2800" b="1" smtClean="0">
                <a:solidFill>
                  <a:schemeClr val="tx2"/>
                </a:solidFill>
              </a:rPr>
              <a:t>Manager</a:t>
            </a:r>
            <a:r>
              <a:rPr lang="fr-FR" sz="2800" smtClean="0"/>
              <a:t> décrites dans le diagramme de classe ci-contre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8260-A694-4D26-997F-F22BE4DBF5F1}" type="slidenum">
              <a:rPr lang="fr-FR"/>
              <a:pPr>
                <a:defRPr/>
              </a:pPr>
              <a:t>23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7163"/>
            <a:ext cx="5832648" cy="58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Interface Java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3875"/>
            <a:ext cx="8229600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décrit le comportement que les classes doivent présenter sans décrire son implémentation 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classe peut implémenter plusieurs interfaces  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Faible couplage </a:t>
            </a:r>
            <a:r>
              <a:rPr lang="fr-FR" dirty="0" smtClean="0"/>
              <a:t>entre les classes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F0F2-98EC-45B8-9167-81632BA718A5}" type="slidenum">
              <a:rPr lang="fr-FR"/>
              <a:pPr>
                <a:defRPr/>
              </a:pPr>
              <a:t>24</a:t>
            </a:fld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717032"/>
            <a:ext cx="5756275" cy="24288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99" y="116632"/>
            <a:ext cx="5654973" cy="286609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725144"/>
            <a:ext cx="7303412" cy="16554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5536" y="2420888"/>
            <a:ext cx="3672408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sz="2000" dirty="0" smtClean="0"/>
              <a:t> public class </a:t>
            </a:r>
            <a:r>
              <a:rPr lang="fr-FR" sz="2000" b="1" dirty="0" err="1" smtClean="0"/>
              <a:t>MetaDoor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	   </a:t>
            </a:r>
            <a:r>
              <a:rPr lang="fr-FR" sz="2000" dirty="0" smtClean="0"/>
              <a:t> </a:t>
            </a:r>
            <a:r>
              <a:rPr lang="fr-FR" sz="2000" b="1" dirty="0" err="1" smtClean="0">
                <a:solidFill>
                  <a:srgbClr val="1F497D"/>
                </a:solidFill>
              </a:rPr>
              <a:t>implements</a:t>
            </a:r>
            <a:r>
              <a:rPr lang="fr-FR" sz="2000" dirty="0" smtClean="0"/>
              <a:t> </a:t>
            </a:r>
            <a:r>
              <a:rPr lang="fr-FR" sz="2000" b="1" dirty="0" err="1" smtClean="0"/>
              <a:t>Door</a:t>
            </a:r>
            <a:r>
              <a:rPr lang="fr-FR" sz="2000" dirty="0" smtClean="0"/>
              <a:t> {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public </a:t>
            </a:r>
            <a:r>
              <a:rPr lang="fr-FR" sz="2000" dirty="0" err="1" smtClean="0"/>
              <a:t>void</a:t>
            </a:r>
            <a:r>
              <a:rPr lang="fr-FR" sz="2000" dirty="0" smtClean="0"/>
              <a:t> open() { … }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public </a:t>
            </a:r>
            <a:r>
              <a:rPr lang="fr-FR" sz="2000" dirty="0" err="1" smtClean="0"/>
              <a:t>void</a:t>
            </a:r>
            <a:r>
              <a:rPr lang="fr-FR" sz="2000" dirty="0" smtClean="0"/>
              <a:t> close() { … }</a:t>
            </a:r>
          </a:p>
          <a:p>
            <a:r>
              <a:rPr lang="fr-FR" sz="2000" dirty="0" smtClean="0"/>
              <a:t>… }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7984" y="2531582"/>
            <a:ext cx="4392488" cy="1401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0" bIns="46800" rtlCol="0">
            <a:spAutoFit/>
          </a:bodyPr>
          <a:lstStyle/>
          <a:p>
            <a:r>
              <a:rPr lang="fr-FR" sz="2200" dirty="0" smtClean="0"/>
              <a:t> public class </a:t>
            </a:r>
            <a:r>
              <a:rPr lang="fr-FR" sz="2200" b="1" dirty="0" err="1" smtClean="0"/>
              <a:t>ControlDevice</a:t>
            </a:r>
            <a:r>
              <a:rPr lang="fr-FR" sz="2200" dirty="0" smtClean="0"/>
              <a:t> {</a:t>
            </a:r>
          </a:p>
          <a:p>
            <a:r>
              <a:rPr lang="fr-FR" sz="2200" dirty="0" smtClean="0"/>
              <a:t>    </a:t>
            </a:r>
            <a:r>
              <a:rPr lang="fr-FR" sz="2200" dirty="0" err="1" smtClean="0"/>
              <a:t>private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1F497D"/>
                </a:solidFill>
              </a:rPr>
              <a:t>Door</a:t>
            </a:r>
            <a:r>
              <a:rPr lang="fr-FR" sz="2200" dirty="0" smtClean="0">
                <a:solidFill>
                  <a:srgbClr val="1F497D"/>
                </a:solidFill>
              </a:rPr>
              <a:t> </a:t>
            </a:r>
            <a:r>
              <a:rPr lang="fr-FR" sz="2200" dirty="0" err="1" smtClean="0"/>
              <a:t>door</a:t>
            </a:r>
            <a:r>
              <a:rPr lang="fr-FR" sz="2200" dirty="0" smtClean="0"/>
              <a:t> ;</a:t>
            </a:r>
          </a:p>
          <a:p>
            <a:r>
              <a:rPr lang="fr-FR" sz="2200" dirty="0"/>
              <a:t> </a:t>
            </a:r>
            <a:r>
              <a:rPr lang="fr-FR" sz="2200" dirty="0" smtClean="0"/>
              <a:t>   public </a:t>
            </a:r>
            <a:r>
              <a:rPr lang="fr-FR" sz="2200" dirty="0" err="1" smtClean="0"/>
              <a:t>void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1F497D"/>
                </a:solidFill>
              </a:rPr>
              <a:t>setDoor</a:t>
            </a:r>
            <a:r>
              <a:rPr lang="fr-FR" sz="2200" dirty="0" smtClean="0"/>
              <a:t>(</a:t>
            </a:r>
            <a:r>
              <a:rPr lang="fr-FR" sz="2200" b="1" dirty="0" err="1" smtClean="0">
                <a:solidFill>
                  <a:srgbClr val="1F497D"/>
                </a:solidFill>
              </a:rPr>
              <a:t>Door</a:t>
            </a:r>
            <a:r>
              <a:rPr lang="fr-FR" sz="2200" dirty="0" smtClean="0"/>
              <a:t> d) {… }</a:t>
            </a:r>
          </a:p>
          <a:p>
            <a:r>
              <a:rPr lang="fr-FR" sz="2200" dirty="0" smtClean="0"/>
              <a:t>… }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47435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Classes Abstraites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07288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Une </a:t>
            </a:r>
            <a:r>
              <a:rPr lang="fr-FR" sz="2800" b="1" dirty="0" smtClean="0">
                <a:solidFill>
                  <a:schemeClr val="tx2"/>
                </a:solidFill>
              </a:rPr>
              <a:t>classe abstraite </a:t>
            </a:r>
            <a:r>
              <a:rPr lang="fr-FR" sz="2800" dirty="0" smtClean="0"/>
              <a:t>est une classe qui n’implémente pas tous ses méthodes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>
                <a:sym typeface="Wingdings"/>
              </a:rPr>
              <a:t>Définition d’un </a:t>
            </a:r>
            <a:r>
              <a:rPr lang="fr-FR" sz="2400" b="1" dirty="0">
                <a:sym typeface="Wingdings"/>
              </a:rPr>
              <a:t>cadre de base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pour </a:t>
            </a:r>
            <a:r>
              <a:rPr lang="fr-FR" sz="2400" dirty="0">
                <a:sym typeface="Wingdings"/>
              </a:rPr>
              <a:t>les sous-</a:t>
            </a:r>
            <a:r>
              <a:rPr lang="fr-FR" sz="2400" dirty="0" smtClean="0">
                <a:sym typeface="Wingdings"/>
              </a:rPr>
              <a:t>classes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b="1" dirty="0"/>
              <a:t>Regrouper</a:t>
            </a:r>
            <a:r>
              <a:rPr lang="fr-FR" sz="2400" dirty="0"/>
              <a:t> un ensemble </a:t>
            </a:r>
            <a:r>
              <a:rPr lang="fr-FR" sz="2400" dirty="0" smtClean="0"/>
              <a:t>de </a:t>
            </a:r>
            <a:r>
              <a:rPr lang="fr-FR" sz="2400" b="1" dirty="0"/>
              <a:t>caractéristiques</a:t>
            </a:r>
            <a:r>
              <a:rPr lang="fr-FR" sz="2400" dirty="0"/>
              <a:t> </a:t>
            </a:r>
            <a:r>
              <a:rPr lang="fr-FR" sz="2400" b="1" dirty="0" smtClean="0"/>
              <a:t>communes</a:t>
            </a:r>
            <a:endParaRPr lang="fr-FR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rgbClr val="1F497D"/>
                </a:solidFill>
              </a:rPr>
              <a:t>Pas d’instanciation possible 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F0F2-98EC-45B8-9167-81632BA718A5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045090"/>
            <a:ext cx="2664296" cy="3768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3591594"/>
            <a:ext cx="5544616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0" rIns="0" bIns="0">
            <a:spAutoFit/>
          </a:bodyPr>
          <a:lstStyle/>
          <a:p>
            <a:r>
              <a:rPr lang="fr-FR" sz="2000" dirty="0"/>
              <a:t>public </a:t>
            </a:r>
            <a:r>
              <a:rPr lang="fr-FR" sz="2000" b="1" dirty="0">
                <a:solidFill>
                  <a:srgbClr val="1F497D"/>
                </a:solidFill>
              </a:rPr>
              <a:t>abstract</a:t>
            </a:r>
            <a:r>
              <a:rPr lang="fr-FR" sz="2000" dirty="0">
                <a:solidFill>
                  <a:srgbClr val="1F497D"/>
                </a:solidFill>
              </a:rPr>
              <a:t> </a:t>
            </a:r>
            <a:r>
              <a:rPr lang="fr-FR" sz="2000" dirty="0"/>
              <a:t>class </a:t>
            </a:r>
            <a:r>
              <a:rPr lang="fr-FR" sz="2000" b="1" dirty="0" err="1"/>
              <a:t>AbstractDoor</a:t>
            </a:r>
            <a:r>
              <a:rPr lang="fr-FR" sz="2000" dirty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              </a:t>
            </a:r>
            <a:r>
              <a:rPr lang="fr-FR" sz="2000" b="1" dirty="0" err="1" smtClean="0">
                <a:solidFill>
                  <a:srgbClr val="1F497D"/>
                </a:solidFill>
              </a:rPr>
              <a:t>implements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Door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dirty="0" smtClean="0"/>
              <a:t>{</a:t>
            </a:r>
          </a:p>
          <a:p>
            <a:r>
              <a:rPr lang="fr-FR" sz="2000" dirty="0" smtClean="0"/>
              <a:t>     </a:t>
            </a:r>
            <a:r>
              <a:rPr lang="fr-FR" sz="2000" b="1" dirty="0" err="1" smtClean="0"/>
              <a:t>private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boolean</a:t>
            </a:r>
            <a:r>
              <a:rPr lang="fr-FR" sz="2000" b="1" dirty="0" smtClean="0"/>
              <a:t> state </a:t>
            </a:r>
            <a:r>
              <a:rPr lang="fr-FR" sz="2000" dirty="0" smtClean="0"/>
              <a:t>=… ;</a:t>
            </a:r>
          </a:p>
          <a:p>
            <a:r>
              <a:rPr lang="fr-FR" sz="2000" dirty="0" smtClean="0"/>
              <a:t>    </a:t>
            </a:r>
            <a:r>
              <a:rPr lang="fr-FR" sz="2000" b="1" dirty="0" smtClean="0"/>
              <a:t> public </a:t>
            </a:r>
            <a:r>
              <a:rPr lang="fr-FR" sz="2000" b="1" dirty="0" err="1" smtClean="0"/>
              <a:t>int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getState</a:t>
            </a:r>
            <a:r>
              <a:rPr lang="fr-FR" sz="2000" b="1" dirty="0" smtClean="0"/>
              <a:t>() { … }   </a:t>
            </a:r>
          </a:p>
          <a:p>
            <a:r>
              <a:rPr lang="fr-FR" sz="2000" dirty="0" smtClean="0"/>
              <a:t>     </a:t>
            </a:r>
            <a:r>
              <a:rPr lang="fr-FR" sz="2000" dirty="0" err="1" smtClean="0"/>
              <a:t>protected</a:t>
            </a:r>
            <a:r>
              <a:rPr lang="fr-FR" sz="2000" dirty="0" smtClean="0"/>
              <a:t> </a:t>
            </a:r>
            <a:r>
              <a:rPr lang="fr-FR" sz="2000" dirty="0" err="1"/>
              <a:t>void</a:t>
            </a:r>
            <a:r>
              <a:rPr lang="fr-FR" sz="2000" dirty="0"/>
              <a:t> </a:t>
            </a:r>
            <a:r>
              <a:rPr lang="fr-FR" sz="2000" dirty="0" err="1" smtClean="0"/>
              <a:t>setState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    </a:t>
            </a:r>
            <a:r>
              <a:rPr lang="fr-FR" sz="2000" dirty="0" smtClean="0"/>
              <a:t>(</a:t>
            </a:r>
            <a:r>
              <a:rPr lang="fr-FR" sz="2000" dirty="0" err="1" smtClean="0"/>
              <a:t>int</a:t>
            </a:r>
            <a:r>
              <a:rPr lang="fr-FR" sz="2000" dirty="0" smtClean="0"/>
              <a:t> state</a:t>
            </a:r>
            <a:r>
              <a:rPr lang="fr-FR" sz="2000" dirty="0"/>
              <a:t>)  </a:t>
            </a:r>
            <a:r>
              <a:rPr lang="fr-FR" sz="2000" dirty="0" smtClean="0"/>
              <a:t>{ … }</a:t>
            </a:r>
          </a:p>
          <a:p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b="1" dirty="0" smtClean="0">
                <a:solidFill>
                  <a:srgbClr val="1F497D"/>
                </a:solidFill>
              </a:rPr>
              <a:t>public </a:t>
            </a:r>
            <a:r>
              <a:rPr lang="fr-FR" sz="2000" b="1" i="1" dirty="0">
                <a:solidFill>
                  <a:srgbClr val="1F497D"/>
                </a:solidFill>
              </a:rPr>
              <a:t>abstract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void</a:t>
            </a:r>
            <a:r>
              <a:rPr lang="fr-FR" sz="2000" b="1" dirty="0">
                <a:solidFill>
                  <a:srgbClr val="1F497D"/>
                </a:solidFill>
              </a:rPr>
              <a:t> open()</a:t>
            </a:r>
            <a:r>
              <a:rPr lang="fr-FR" sz="2000" b="1" dirty="0" smtClean="0">
                <a:solidFill>
                  <a:srgbClr val="1F497D"/>
                </a:solidFill>
              </a:rPr>
              <a:t>;</a:t>
            </a:r>
            <a:endParaRPr lang="fr-FR" sz="2000" b="1" dirty="0">
              <a:solidFill>
                <a:srgbClr val="1F497D"/>
              </a:solidFill>
            </a:endParaRPr>
          </a:p>
          <a:p>
            <a:r>
              <a:rPr lang="fr-FR" sz="2000" b="1" dirty="0" smtClean="0">
                <a:solidFill>
                  <a:srgbClr val="1F497D"/>
                </a:solidFill>
              </a:rPr>
              <a:t>     public </a:t>
            </a:r>
            <a:r>
              <a:rPr lang="fr-FR" sz="2000" b="1" i="1" dirty="0">
                <a:solidFill>
                  <a:srgbClr val="1F497D"/>
                </a:solidFill>
              </a:rPr>
              <a:t>abstract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void</a:t>
            </a:r>
            <a:r>
              <a:rPr lang="fr-FR" sz="2000" b="1" dirty="0">
                <a:solidFill>
                  <a:srgbClr val="1F497D"/>
                </a:solidFill>
              </a:rPr>
              <a:t> close();</a:t>
            </a:r>
          </a:p>
          <a:p>
            <a:r>
              <a:rPr lang="fr-FR" sz="2000" dirty="0"/>
              <a:t>}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3928" y="5805264"/>
            <a:ext cx="22322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rIns="0" rtlCol="0">
            <a:spAutoFit/>
          </a:bodyPr>
          <a:lstStyle/>
          <a:p>
            <a:pPr algn="ctr"/>
            <a:r>
              <a:rPr lang="fr-FR" b="1" dirty="0" smtClean="0"/>
              <a:t>Pas d’implémentation </a:t>
            </a:r>
            <a:r>
              <a:rPr lang="fr-FR" dirty="0" smtClean="0"/>
              <a:t>pour </a:t>
            </a:r>
            <a:r>
              <a:rPr lang="fr-FR" b="1" dirty="0" smtClean="0"/>
              <a:t>open</a:t>
            </a:r>
            <a:r>
              <a:rPr lang="fr-FR" dirty="0" smtClean="0"/>
              <a:t>() et </a:t>
            </a:r>
            <a:r>
              <a:rPr lang="fr-FR" b="1" dirty="0" smtClean="0"/>
              <a:t>close</a:t>
            </a:r>
            <a:r>
              <a:rPr lang="fr-FR" dirty="0" smtClean="0"/>
              <a:t>()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3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86" y="1340768"/>
            <a:ext cx="5875653" cy="54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Framework Collection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896544" cy="5256584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Interfaces</a:t>
            </a:r>
            <a:r>
              <a:rPr lang="fr-FR" dirty="0" smtClean="0">
                <a:solidFill>
                  <a:srgbClr val="1F497D"/>
                </a:solidFill>
              </a:rPr>
              <a:t> et </a:t>
            </a:r>
            <a:r>
              <a:rPr lang="fr-FR" b="1" dirty="0" smtClean="0">
                <a:solidFill>
                  <a:srgbClr val="1F497D"/>
                </a:solidFill>
              </a:rPr>
              <a:t>classes abstraites </a:t>
            </a:r>
            <a:r>
              <a:rPr lang="fr-FR" dirty="0" smtClean="0"/>
              <a:t>pour les structures de données les plus utilisées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Collection </a:t>
            </a:r>
          </a:p>
          <a:p>
            <a:pPr lvl="2"/>
            <a:r>
              <a:rPr lang="fr-FR" b="1" dirty="0" smtClean="0"/>
              <a:t>Comportement commun </a:t>
            </a:r>
            <a:r>
              <a:rPr lang="fr-FR" dirty="0" smtClean="0"/>
              <a:t>à toutes les collections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List</a:t>
            </a:r>
          </a:p>
          <a:p>
            <a:pPr lvl="2"/>
            <a:r>
              <a:rPr lang="fr-FR" dirty="0" smtClean="0"/>
              <a:t>Notion de </a:t>
            </a:r>
            <a:r>
              <a:rPr lang="fr-FR" b="1" dirty="0" smtClean="0"/>
              <a:t>liste</a:t>
            </a:r>
          </a:p>
          <a:p>
            <a:pPr lvl="2"/>
            <a:r>
              <a:rPr lang="fr-FR" dirty="0" smtClean="0"/>
              <a:t>Séquence </a:t>
            </a:r>
            <a:r>
              <a:rPr lang="fr-FR" dirty="0"/>
              <a:t>d</a:t>
            </a:r>
            <a:r>
              <a:rPr lang="fr-FR" dirty="0" smtClean="0"/>
              <a:t>’éléments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Set</a:t>
            </a:r>
          </a:p>
          <a:p>
            <a:pPr lvl="2"/>
            <a:r>
              <a:rPr lang="fr-FR" dirty="0" smtClean="0"/>
              <a:t>Notion d’</a:t>
            </a:r>
            <a:r>
              <a:rPr lang="fr-FR" b="1" dirty="0" smtClean="0"/>
              <a:t>ensemble</a:t>
            </a:r>
          </a:p>
          <a:p>
            <a:pPr lvl="2"/>
            <a:r>
              <a:rPr lang="fr-FR" dirty="0" smtClean="0"/>
              <a:t>Pas d’élément </a:t>
            </a:r>
            <a:br>
              <a:rPr lang="fr-FR" dirty="0" smtClean="0"/>
            </a:br>
            <a:r>
              <a:rPr lang="fr-FR" dirty="0" smtClean="0"/>
              <a:t>en double</a:t>
            </a:r>
          </a:p>
          <a:p>
            <a:pPr lvl="2"/>
            <a:r>
              <a:rPr lang="fr-FR" b="1" dirty="0" err="1" smtClean="0">
                <a:solidFill>
                  <a:srgbClr val="1F497D"/>
                </a:solidFill>
              </a:rPr>
              <a:t>SortedSet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ensemble trié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Queue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Implémentation </a:t>
            </a:r>
            <a:r>
              <a:rPr lang="fr-FR" b="1" dirty="0" smtClean="0"/>
              <a:t>FIFO</a:t>
            </a:r>
          </a:p>
          <a:p>
            <a:pPr lvl="2"/>
            <a:r>
              <a:rPr lang="fr-FR" b="1" dirty="0" err="1" smtClean="0">
                <a:solidFill>
                  <a:srgbClr val="1F497D"/>
                </a:solidFill>
              </a:rPr>
              <a:t>Deque</a:t>
            </a:r>
            <a:r>
              <a:rPr lang="fr-FR" dirty="0" smtClean="0"/>
              <a:t> : </a:t>
            </a:r>
            <a:r>
              <a:rPr lang="fr-FR" b="1" dirty="0" smtClean="0"/>
              <a:t>FIFO</a:t>
            </a:r>
            <a:r>
              <a:rPr lang="fr-FR" dirty="0" smtClean="0"/>
              <a:t> &amp; </a:t>
            </a:r>
            <a:r>
              <a:rPr lang="fr-FR" b="1" dirty="0" smtClean="0"/>
              <a:t>LIFO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E1BC-2EE6-384C-8546-3ED7C40468F5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fr-FR" smtClean="0"/>
              <a:t>Tableaux</a:t>
            </a:r>
          </a:p>
          <a:p>
            <a:pPr lvl="1"/>
            <a:r>
              <a:rPr lang="fr-FR" smtClean="0"/>
              <a:t>Collection des données d’un même type et d’une taille prédéterminée </a:t>
            </a:r>
          </a:p>
          <a:p>
            <a:pPr lvl="1"/>
            <a:r>
              <a:rPr lang="fr-FR" smtClean="0">
                <a:solidFill>
                  <a:schemeClr val="tx2"/>
                </a:solidFill>
              </a:rPr>
              <a:t>int m[</a:t>
            </a:r>
            <a:r>
              <a:rPr lang="fr-FR" i="1" smtClean="0">
                <a:solidFill>
                  <a:schemeClr val="tx2"/>
                </a:solidFill>
              </a:rPr>
              <a:t>n</a:t>
            </a:r>
            <a:r>
              <a:rPr lang="fr-FR" smtClean="0">
                <a:solidFill>
                  <a:schemeClr val="tx2"/>
                </a:solidFill>
              </a:rPr>
              <a:t>];  m[</a:t>
            </a:r>
            <a:r>
              <a:rPr lang="fr-FR" i="1" smtClean="0">
                <a:solidFill>
                  <a:schemeClr val="tx2"/>
                </a:solidFill>
              </a:rPr>
              <a:t>i</a:t>
            </a:r>
            <a:r>
              <a:rPr lang="fr-FR" smtClean="0">
                <a:solidFill>
                  <a:schemeClr val="tx2"/>
                </a:solidFill>
              </a:rPr>
              <a:t>]=</a:t>
            </a:r>
            <a:r>
              <a:rPr lang="fr-FR" i="1" smtClean="0">
                <a:solidFill>
                  <a:schemeClr val="tx2"/>
                </a:solidFill>
              </a:rPr>
              <a:t>i</a:t>
            </a:r>
            <a:r>
              <a:rPr lang="fr-FR" smtClean="0">
                <a:solidFill>
                  <a:schemeClr val="tx2"/>
                </a:solidFill>
              </a:rPr>
              <a:t>; </a:t>
            </a:r>
          </a:p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Arrays</a:t>
            </a:r>
          </a:p>
          <a:p>
            <a:pPr lvl="1"/>
            <a:r>
              <a:rPr lang="fr-FR" smtClean="0"/>
              <a:t>Ensemble de méthodes statiques permettant la manipulation des tableaux</a:t>
            </a:r>
          </a:p>
          <a:p>
            <a:pPr lvl="1"/>
            <a:r>
              <a:rPr lang="fr-FR" i="1" smtClean="0">
                <a:solidFill>
                  <a:schemeClr val="tx2"/>
                </a:solidFill>
              </a:rPr>
              <a:t>binarySearch, sort, copyOf</a:t>
            </a:r>
            <a:r>
              <a:rPr lang="fr-FR" smtClean="0">
                <a:solidFill>
                  <a:schemeClr val="tx2"/>
                </a:solidFill>
              </a:rPr>
              <a:t>…</a:t>
            </a:r>
            <a:r>
              <a:rPr lang="fr-FR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37634-FC48-4BF4-848C-FA3A1D543826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6286500" y="3286125"/>
            <a:ext cx="2000250" cy="50006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    2   3   4   . . . n</a:t>
            </a:r>
          </a:p>
        </p:txBody>
      </p:sp>
    </p:spTree>
    <p:extLst>
      <p:ext uri="{BB962C8B-B14F-4D97-AF65-F5344CB8AC3E}">
        <p14:creationId xmlns:p14="http://schemas.microsoft.com/office/powerpoint/2010/main" val="6618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3"/>
          <p:cNvCxnSpPr>
            <a:stCxn id="16" idx="1"/>
            <a:endCxn id="31762" idx="1"/>
          </p:cNvCxnSpPr>
          <p:nvPr/>
        </p:nvCxnSpPr>
        <p:spPr>
          <a:xfrm rot="5400000" flipH="1" flipV="1">
            <a:off x="6740104" y="3724896"/>
            <a:ext cx="808087" cy="76036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>
            <a:off x="6228184" y="5366370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7" name="Can 16"/>
          <p:cNvSpPr/>
          <p:nvPr/>
        </p:nvSpPr>
        <p:spPr>
          <a:xfrm>
            <a:off x="6228184" y="4937745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de données</a:t>
            </a:r>
            <a:endParaRPr dirty="0"/>
          </a:p>
        </p:txBody>
      </p:sp>
      <p:sp>
        <p:nvSpPr>
          <p:cNvPr id="3175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Queue </a:t>
            </a:r>
            <a:endParaRPr lang="fr-FR" i="1" smtClean="0">
              <a:solidFill>
                <a:schemeClr val="tx2"/>
              </a:solidFill>
            </a:endParaRPr>
          </a:p>
        </p:txBody>
      </p:sp>
      <p:sp>
        <p:nvSpPr>
          <p:cNvPr id="3175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smtClean="0"/>
              <a:t>First In, First Out</a:t>
            </a:r>
            <a:r>
              <a:rPr lang="fr-FR" smtClean="0"/>
              <a:t> (FIFO)</a:t>
            </a:r>
          </a:p>
        </p:txBody>
      </p:sp>
      <p:sp>
        <p:nvSpPr>
          <p:cNvPr id="31752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Stack</a:t>
            </a:r>
            <a:r>
              <a:rPr lang="fr-FR" sz="3200" smtClean="0">
                <a:solidFill>
                  <a:schemeClr val="tx2"/>
                </a:solidFill>
              </a:rPr>
              <a:t> (Pile)</a:t>
            </a:r>
            <a:endParaRPr lang="fr-FR" smtClean="0">
              <a:solidFill>
                <a:schemeClr val="tx2"/>
              </a:solidFill>
            </a:endParaRPr>
          </a:p>
        </p:txBody>
      </p:sp>
      <p:sp>
        <p:nvSpPr>
          <p:cNvPr id="31753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i="1" dirty="0" smtClean="0"/>
              <a:t>Last In, First Out</a:t>
            </a:r>
            <a:r>
              <a:rPr lang="fr-FR" dirty="0" smtClean="0"/>
              <a:t> (LIFO)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1C107-2286-46CA-92C7-8B4A3C152758}" type="slidenum">
              <a:rPr lang="fr-FR"/>
              <a:pPr>
                <a:defRPr/>
              </a:pPr>
              <a:t>28</a:t>
            </a:fld>
            <a:endParaRPr lang="fr-FR"/>
          </a:p>
        </p:txBody>
      </p:sp>
      <p:sp>
        <p:nvSpPr>
          <p:cNvPr id="16" name="Can 15"/>
          <p:cNvSpPr/>
          <p:nvPr/>
        </p:nvSpPr>
        <p:spPr>
          <a:xfrm>
            <a:off x="6228184" y="4509120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20" name="Shape 19"/>
          <p:cNvCxnSpPr>
            <a:stCxn id="31761" idx="3"/>
            <a:endCxn id="16" idx="0"/>
          </p:cNvCxnSpPr>
          <p:nvPr/>
        </p:nvCxnSpPr>
        <p:spPr>
          <a:xfrm>
            <a:off x="6202784" y="3993182"/>
            <a:ext cx="561182" cy="62309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61" name="TextBox 18"/>
          <p:cNvSpPr txBox="1">
            <a:spLocks noChangeArrowheads="1"/>
          </p:cNvSpPr>
          <p:nvPr/>
        </p:nvSpPr>
        <p:spPr bwMode="auto">
          <a:xfrm>
            <a:off x="5447134" y="3793157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/>
              <a:t>Push </a:t>
            </a:r>
            <a:endParaRPr lang="fr-FR" b="1"/>
          </a:p>
        </p:txBody>
      </p:sp>
      <p:sp>
        <p:nvSpPr>
          <p:cNvPr id="31762" name="TextBox 20"/>
          <p:cNvSpPr txBox="1">
            <a:spLocks noChangeArrowheads="1"/>
          </p:cNvSpPr>
          <p:nvPr/>
        </p:nvSpPr>
        <p:spPr bwMode="auto">
          <a:xfrm>
            <a:off x="7524328" y="3501008"/>
            <a:ext cx="59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 dirty="0"/>
              <a:t>Pop</a:t>
            </a:r>
            <a:endParaRPr lang="fr-FR" b="1" dirty="0"/>
          </a:p>
        </p:txBody>
      </p:sp>
      <p:cxnSp>
        <p:nvCxnSpPr>
          <p:cNvPr id="19" name="Straight Arrow Connector 11"/>
          <p:cNvCxnSpPr>
            <a:endCxn id="22" idx="1"/>
          </p:cNvCxnSpPr>
          <p:nvPr/>
        </p:nvCxnSpPr>
        <p:spPr>
          <a:xfrm>
            <a:off x="395536" y="3284984"/>
            <a:ext cx="864096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14"/>
          <p:cNvCxnSpPr>
            <a:stCxn id="25" idx="3"/>
          </p:cNvCxnSpPr>
          <p:nvPr/>
        </p:nvCxnSpPr>
        <p:spPr>
          <a:xfrm>
            <a:off x="3419872" y="3320988"/>
            <a:ext cx="864096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5963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97971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69979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699792" y="4221088"/>
            <a:ext cx="14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Tête de file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91880" y="2924944"/>
            <a:ext cx="152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suppression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79512" y="2852936"/>
            <a:ext cx="79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ajout</a:t>
            </a:r>
          </a:p>
        </p:txBody>
      </p:sp>
      <p:cxnSp>
        <p:nvCxnSpPr>
          <p:cNvPr id="31" name="Connecteur droit avec flèche 30"/>
          <p:cNvCxnSpPr>
            <a:stCxn id="28" idx="0"/>
          </p:cNvCxnSpPr>
          <p:nvPr/>
        </p:nvCxnSpPr>
        <p:spPr>
          <a:xfrm flipV="1">
            <a:off x="3405837" y="3789040"/>
            <a:ext cx="1403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1560" y="4221088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 de file</a:t>
            </a:r>
            <a:endParaRPr lang="fr-FR" dirty="0"/>
          </a:p>
        </p:txBody>
      </p:sp>
      <p:cxnSp>
        <p:nvCxnSpPr>
          <p:cNvPr id="33" name="Connecteur droit avec flèche 32"/>
          <p:cNvCxnSpPr>
            <a:stCxn id="32" idx="0"/>
          </p:cNvCxnSpPr>
          <p:nvPr/>
        </p:nvCxnSpPr>
        <p:spPr>
          <a:xfrm flipV="1">
            <a:off x="1228789" y="3789040"/>
            <a:ext cx="4116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31947" y="4509120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Sommet 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34" idx="1"/>
          </p:cNvCxnSpPr>
          <p:nvPr/>
        </p:nvCxnSpPr>
        <p:spPr>
          <a:xfrm flipH="1" flipV="1">
            <a:off x="7375318" y="4664140"/>
            <a:ext cx="656629" cy="29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2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25431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Listes chaînées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Collection ordonnée d'éléments de même type, dans laquelle chaque élément permet l'accès au suivant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Accès séquentiel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Facile à ajouter ou à supprimer un élément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C179D-77AC-4300-A9FE-0FD089D40C23}" type="slidenum">
              <a:rPr lang="fr-FR"/>
              <a:pPr>
                <a:defRPr/>
              </a:pPr>
              <a:t>29</a:t>
            </a:fld>
            <a:endParaRPr lang="fr-FR"/>
          </a:p>
        </p:txBody>
      </p:sp>
      <p:grpSp>
        <p:nvGrpSpPr>
          <p:cNvPr id="21510" name="Group 93"/>
          <p:cNvGrpSpPr>
            <a:grpSpLocks/>
          </p:cNvGrpSpPr>
          <p:nvPr/>
        </p:nvGrpSpPr>
        <p:grpSpPr bwMode="auto">
          <a:xfrm>
            <a:off x="857250" y="4143375"/>
            <a:ext cx="3071813" cy="857250"/>
            <a:chOff x="857224" y="4143380"/>
            <a:chExt cx="3071834" cy="857256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857224" y="4572008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0</a:t>
              </a: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000232" y="4357695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1</a:t>
              </a: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3214678" y="4143380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3</a:t>
              </a:r>
            </a:p>
          </p:txBody>
        </p:sp>
        <p:cxnSp>
          <p:nvCxnSpPr>
            <p:cNvPr id="12" name="Curved Connector 11"/>
            <p:cNvCxnSpPr>
              <a:stCxn id="6" idx="3"/>
              <a:endCxn id="7" idx="1"/>
            </p:cNvCxnSpPr>
            <p:nvPr/>
          </p:nvCxnSpPr>
          <p:spPr>
            <a:xfrm flipV="1">
              <a:off x="1571604" y="4572008"/>
              <a:ext cx="428628" cy="2143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hape 19"/>
            <p:cNvCxnSpPr>
              <a:stCxn id="7" idx="3"/>
              <a:endCxn id="8" idx="1"/>
            </p:cNvCxnSpPr>
            <p:nvPr/>
          </p:nvCxnSpPr>
          <p:spPr>
            <a:xfrm flipV="1">
              <a:off x="2714612" y="4357695"/>
              <a:ext cx="500066" cy="21431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Flowchart: Predefined Process 22"/>
          <p:cNvSpPr/>
          <p:nvPr/>
        </p:nvSpPr>
        <p:spPr>
          <a:xfrm>
            <a:off x="4786313" y="4500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24" name="Flowchart: Predefined Process 23"/>
          <p:cNvSpPr/>
          <p:nvPr/>
        </p:nvSpPr>
        <p:spPr>
          <a:xfrm>
            <a:off x="6000750" y="4286250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25" name="Flowchart: Predefined Process 24"/>
          <p:cNvSpPr/>
          <p:nvPr/>
        </p:nvSpPr>
        <p:spPr>
          <a:xfrm>
            <a:off x="7786688" y="39290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26" name="Curved Connector 25"/>
          <p:cNvCxnSpPr>
            <a:stCxn id="23" idx="3"/>
            <a:endCxn id="24" idx="1"/>
          </p:cNvCxnSpPr>
          <p:nvPr/>
        </p:nvCxnSpPr>
        <p:spPr>
          <a:xfrm flipV="1">
            <a:off x="5500688" y="4500563"/>
            <a:ext cx="500062" cy="2143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hape 19"/>
          <p:cNvCxnSpPr>
            <a:stCxn id="24" idx="3"/>
            <a:endCxn id="25" idx="1"/>
          </p:cNvCxnSpPr>
          <p:nvPr/>
        </p:nvCxnSpPr>
        <p:spPr>
          <a:xfrm flipV="1">
            <a:off x="6715125" y="4143375"/>
            <a:ext cx="1071563" cy="357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Flowchart: Predefined Process 27"/>
          <p:cNvSpPr/>
          <p:nvPr/>
        </p:nvSpPr>
        <p:spPr>
          <a:xfrm>
            <a:off x="7143750" y="4714875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30" name="Multiply 29"/>
          <p:cNvSpPr/>
          <p:nvPr/>
        </p:nvSpPr>
        <p:spPr>
          <a:xfrm>
            <a:off x="6929438" y="3929063"/>
            <a:ext cx="500062" cy="785812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urved Connector 31"/>
          <p:cNvCxnSpPr>
            <a:stCxn id="24" idx="3"/>
            <a:endCxn id="28" idx="1"/>
          </p:cNvCxnSpPr>
          <p:nvPr/>
        </p:nvCxnSpPr>
        <p:spPr>
          <a:xfrm>
            <a:off x="6715125" y="4500563"/>
            <a:ext cx="428625" cy="428625"/>
          </a:xfrm>
          <a:prstGeom prst="curvedConnector3">
            <a:avLst>
              <a:gd name="adj1" fmla="val 245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28" idx="3"/>
            <a:endCxn id="25" idx="1"/>
          </p:cNvCxnSpPr>
          <p:nvPr/>
        </p:nvCxnSpPr>
        <p:spPr>
          <a:xfrm flipH="1" flipV="1">
            <a:off x="7786688" y="4143375"/>
            <a:ext cx="71437" cy="785813"/>
          </a:xfrm>
          <a:prstGeom prst="curvedConnector5">
            <a:avLst>
              <a:gd name="adj1" fmla="val -319998"/>
              <a:gd name="adj2" fmla="val 50000"/>
              <a:gd name="adj3" fmla="val 41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lowchart: Predefined Process 44"/>
          <p:cNvSpPr/>
          <p:nvPr/>
        </p:nvSpPr>
        <p:spPr>
          <a:xfrm>
            <a:off x="4572000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46" name="Flowchart: Predefined Process 45"/>
          <p:cNvSpPr/>
          <p:nvPr/>
        </p:nvSpPr>
        <p:spPr>
          <a:xfrm>
            <a:off x="5929313" y="535781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47" name="Flowchart: Predefined Process 46"/>
          <p:cNvSpPr/>
          <p:nvPr/>
        </p:nvSpPr>
        <p:spPr>
          <a:xfrm>
            <a:off x="8358188" y="5643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48" name="Curved Connector 47"/>
          <p:cNvCxnSpPr>
            <a:stCxn id="45" idx="3"/>
            <a:endCxn id="46" idx="1"/>
          </p:cNvCxnSpPr>
          <p:nvPr/>
        </p:nvCxnSpPr>
        <p:spPr>
          <a:xfrm flipV="1">
            <a:off x="5286375" y="5572125"/>
            <a:ext cx="642938" cy="428625"/>
          </a:xfrm>
          <a:prstGeom prst="curvedConnector3">
            <a:avLst>
              <a:gd name="adj1" fmla="val 4150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Flowchart: Predefined Process 49"/>
          <p:cNvSpPr/>
          <p:nvPr/>
        </p:nvSpPr>
        <p:spPr>
          <a:xfrm>
            <a:off x="7215188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51" name="Multiply 50"/>
          <p:cNvSpPr/>
          <p:nvPr/>
        </p:nvSpPr>
        <p:spPr>
          <a:xfrm>
            <a:off x="6072188" y="5143500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urved Connector 51"/>
          <p:cNvCxnSpPr>
            <a:stCxn id="46" idx="3"/>
            <a:endCxn id="50" idx="1"/>
          </p:cNvCxnSpPr>
          <p:nvPr/>
        </p:nvCxnSpPr>
        <p:spPr>
          <a:xfrm>
            <a:off x="6643688" y="5572125"/>
            <a:ext cx="57150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0" idx="3"/>
            <a:endCxn id="47" idx="1"/>
          </p:cNvCxnSpPr>
          <p:nvPr/>
        </p:nvCxnSpPr>
        <p:spPr>
          <a:xfrm flipV="1">
            <a:off x="7929563" y="5857875"/>
            <a:ext cx="428625" cy="1428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Multiply 65"/>
          <p:cNvSpPr/>
          <p:nvPr/>
        </p:nvSpPr>
        <p:spPr>
          <a:xfrm>
            <a:off x="5357813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0" name="Curved Connector 69"/>
          <p:cNvCxnSpPr>
            <a:stCxn id="45" idx="3"/>
            <a:endCxn id="50" idx="1"/>
          </p:cNvCxnSpPr>
          <p:nvPr/>
        </p:nvCxnSpPr>
        <p:spPr>
          <a:xfrm>
            <a:off x="5286375" y="6000750"/>
            <a:ext cx="1928813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Multiply 85"/>
          <p:cNvSpPr/>
          <p:nvPr/>
        </p:nvSpPr>
        <p:spPr>
          <a:xfrm>
            <a:off x="6643688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5" name="Curved Connector 94"/>
          <p:cNvCxnSpPr/>
          <p:nvPr/>
        </p:nvCxnSpPr>
        <p:spPr>
          <a:xfrm rot="10800000" flipV="1">
            <a:off x="1571625" y="4714875"/>
            <a:ext cx="428625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0800000" flipV="1">
            <a:off x="2714625" y="4500563"/>
            <a:ext cx="500063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43000" y="5286375"/>
            <a:ext cx="256063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liste doublement chaînée</a:t>
            </a:r>
          </a:p>
        </p:txBody>
      </p:sp>
    </p:spTree>
    <p:extLst>
      <p:ext uri="{BB962C8B-B14F-4D97-AF65-F5344CB8AC3E}">
        <p14:creationId xmlns:p14="http://schemas.microsoft.com/office/powerpoint/2010/main" val="40099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45" grpId="0" animBg="1"/>
      <p:bldP spid="46" grpId="0" animBg="1"/>
      <p:bldP spid="47" grpId="0" animBg="1"/>
      <p:bldP spid="50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Avant-propos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Environnement de programmation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Java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u="sng" dirty="0" err="1" smtClean="0"/>
              <a:t>JDK</a:t>
            </a:r>
            <a:r>
              <a:rPr lang="fr-FR" dirty="0" smtClean="0"/>
              <a:t> (</a:t>
            </a:r>
            <a:r>
              <a:rPr lang="en-US" i="1" dirty="0" smtClean="0"/>
              <a:t>Java Development Kit</a:t>
            </a:r>
            <a:r>
              <a:rPr lang="fr-FR" dirty="0" smtClean="0"/>
              <a:t>) : développement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JUnit</a:t>
            </a:r>
            <a:r>
              <a:rPr lang="fr-FR" dirty="0" smtClean="0"/>
              <a:t> : tests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IDE (</a:t>
            </a:r>
            <a:r>
              <a:rPr lang="fr-FR" i="1" dirty="0" err="1" smtClean="0"/>
              <a:t>Integrated</a:t>
            </a:r>
            <a:r>
              <a:rPr lang="fr-FR" i="1" dirty="0" smtClean="0"/>
              <a:t> </a:t>
            </a:r>
            <a:r>
              <a:rPr lang="fr-FR" i="1" dirty="0" err="1" smtClean="0"/>
              <a:t>Development</a:t>
            </a:r>
            <a:r>
              <a:rPr lang="fr-FR" i="1" dirty="0" smtClean="0"/>
              <a:t> </a:t>
            </a:r>
            <a:r>
              <a:rPr lang="fr-FR" i="1" dirty="0" err="1" smtClean="0"/>
              <a:t>Environment</a:t>
            </a:r>
            <a:r>
              <a:rPr lang="fr-FR" dirty="0" smtClean="0"/>
              <a:t> 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u="sng" dirty="0" err="1" smtClean="0"/>
              <a:t>NetBeans</a:t>
            </a:r>
            <a:r>
              <a:rPr lang="fr-FR" dirty="0" smtClean="0"/>
              <a:t> , Eclipse…</a:t>
            </a:r>
          </a:p>
          <a:p>
            <a:pPr lvl="1">
              <a:defRPr/>
            </a:pPr>
            <a:r>
              <a:rPr lang="fr-FR" dirty="0" smtClean="0"/>
              <a:t>UML</a:t>
            </a:r>
          </a:p>
          <a:p>
            <a:pPr lvl="2">
              <a:defRPr/>
            </a:pPr>
            <a:r>
              <a:rPr lang="fr-FR" b="1" dirty="0" smtClean="0"/>
              <a:t>Visual </a:t>
            </a:r>
            <a:r>
              <a:rPr lang="fr-FR" b="1" dirty="0" err="1" smtClean="0"/>
              <a:t>Paradigm</a:t>
            </a:r>
            <a:endParaRPr lang="fr-FR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2886-8E73-468F-88B9-4863C2459920}" type="slidenum">
              <a:rPr lang="fr-FR"/>
              <a:pPr>
                <a:defRPr/>
              </a:pPr>
              <a:t>3</a:t>
            </a:fld>
            <a:endParaRPr lang="fr-FR"/>
          </a:p>
        </p:txBody>
      </p:sp>
      <p:grpSp>
        <p:nvGrpSpPr>
          <p:cNvPr id="17" name="Group 16"/>
          <p:cNvGrpSpPr/>
          <p:nvPr/>
        </p:nvGrpSpPr>
        <p:grpSpPr>
          <a:xfrm>
            <a:off x="143672" y="2276872"/>
            <a:ext cx="9000328" cy="3496816"/>
            <a:chOff x="36168" y="2708920"/>
            <a:chExt cx="9000328" cy="349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8" y="2708920"/>
              <a:ext cx="9000328" cy="34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932040" y="3429000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812360" y="3429000"/>
              <a:ext cx="36004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078267" y="386943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979712" y="4725144"/>
              <a:ext cx="32403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3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1414"/>
            <a:ext cx="692083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</a:t>
            </a:r>
            <a:r>
              <a:rPr lang="fr-FR" dirty="0"/>
              <a:t>d</a:t>
            </a:r>
            <a:r>
              <a:rPr dirty="0" smtClean="0"/>
              <a:t>e </a:t>
            </a:r>
            <a:r>
              <a:rPr dirty="0" smtClean="0"/>
              <a:t>données</a:t>
            </a:r>
            <a:endParaRPr dirty="0"/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Listes en Java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0550" cy="3951288"/>
          </a:xfrm>
        </p:spPr>
        <p:txBody>
          <a:bodyPr/>
          <a:lstStyle/>
          <a:p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List : </a:t>
            </a:r>
            <a:r>
              <a:rPr lang="fr-FR" smtClean="0"/>
              <a:t>définition générale</a:t>
            </a:r>
            <a:endParaRPr lang="fr-FR" b="1" smtClean="0">
              <a:solidFill>
                <a:schemeClr val="tx2"/>
              </a:solidFill>
            </a:endParaRPr>
          </a:p>
          <a:p>
            <a:pPr lvl="1"/>
            <a:r>
              <a:rPr lang="fr-FR" i="1" smtClean="0"/>
              <a:t>add, remove, get, set, indexOf, getIterator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ArrayList</a:t>
            </a:r>
            <a:r>
              <a:rPr lang="fr-FR" smtClean="0"/>
              <a:t> :  tableau dynamique</a:t>
            </a:r>
          </a:p>
          <a:p>
            <a:pPr lvl="1"/>
            <a:r>
              <a:rPr lang="fr-FR" i="1" smtClean="0"/>
              <a:t>add, size, trimToSize</a:t>
            </a:r>
            <a:r>
              <a:rPr lang="fr-FR" smtClean="0"/>
              <a:t>…</a:t>
            </a:r>
          </a:p>
          <a:p>
            <a:r>
              <a:rPr lang="fr-FR" b="1" smtClean="0">
                <a:solidFill>
                  <a:schemeClr val="tx2"/>
                </a:solidFill>
              </a:rPr>
              <a:t>LinkedList</a:t>
            </a:r>
            <a:r>
              <a:rPr lang="fr-FR" smtClean="0"/>
              <a:t> : liste enchaînée</a:t>
            </a:r>
          </a:p>
          <a:p>
            <a:pPr lvl="1"/>
            <a:r>
              <a:rPr lang="fr-FR" i="1" smtClean="0"/>
              <a:t>addFirst, addLast, getFirst, removeFirst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Vector</a:t>
            </a:r>
            <a:r>
              <a:rPr lang="fr-FR" smtClean="0"/>
              <a:t> : 1ère implémentation</a:t>
            </a:r>
          </a:p>
        </p:txBody>
      </p:sp>
      <p:sp>
        <p:nvSpPr>
          <p:cNvPr id="225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0625" y="1286222"/>
            <a:ext cx="3686175" cy="639762"/>
          </a:xfrm>
        </p:spPr>
        <p:txBody>
          <a:bodyPr/>
          <a:lstStyle/>
          <a:p>
            <a:r>
              <a:rPr lang="fr-FR" dirty="0" smtClean="0"/>
              <a:t>Parcourir une collection</a:t>
            </a:r>
          </a:p>
        </p:txBody>
      </p:sp>
      <p:sp>
        <p:nvSpPr>
          <p:cNvPr id="22534" name="Content Placeholder 7"/>
          <p:cNvSpPr>
            <a:spLocks noGrp="1"/>
          </p:cNvSpPr>
          <p:nvPr>
            <p:ph sz="quarter" idx="4"/>
          </p:nvPr>
        </p:nvSpPr>
        <p:spPr>
          <a:xfrm>
            <a:off x="4857750" y="1925984"/>
            <a:ext cx="4286250" cy="3951288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Iterator</a:t>
            </a:r>
            <a:r>
              <a:rPr lang="fr-FR" dirty="0" smtClean="0"/>
              <a:t> :  </a:t>
            </a:r>
          </a:p>
          <a:p>
            <a:pPr lvl="1"/>
            <a:r>
              <a:rPr lang="fr-FR" i="1" dirty="0" err="1" smtClean="0"/>
              <a:t>hasNext</a:t>
            </a:r>
            <a:r>
              <a:rPr lang="fr-FR" i="1" dirty="0" smtClean="0"/>
              <a:t>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i="1" dirty="0" err="1" smtClean="0"/>
              <a:t>next</a:t>
            </a:r>
            <a:endParaRPr lang="fr-FR" i="1" dirty="0" smtClean="0"/>
          </a:p>
          <a:p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ListIterator</a:t>
            </a:r>
            <a:r>
              <a:rPr lang="fr-FR" dirty="0" smtClean="0"/>
              <a:t> : uniquement pour les listes</a:t>
            </a:r>
          </a:p>
          <a:p>
            <a:pPr lvl="1"/>
            <a:r>
              <a:rPr lang="fr-FR" i="1" dirty="0" err="1" smtClean="0"/>
              <a:t>add</a:t>
            </a:r>
            <a:r>
              <a:rPr lang="fr-FR" i="1" dirty="0" smtClean="0"/>
              <a:t>, set, </a:t>
            </a:r>
            <a:r>
              <a:rPr lang="fr-FR" i="1" dirty="0" err="1" smtClean="0"/>
              <a:t>hasNext</a:t>
            </a:r>
            <a:r>
              <a:rPr lang="fr-FR" i="1" dirty="0" smtClean="0"/>
              <a:t>, </a:t>
            </a:r>
            <a:r>
              <a:rPr lang="fr-FR" i="1" dirty="0" err="1" smtClean="0"/>
              <a:t>hasPrevious</a:t>
            </a:r>
            <a:r>
              <a:rPr lang="fr-FR" i="1" dirty="0" smtClean="0"/>
              <a:t>, </a:t>
            </a:r>
            <a:r>
              <a:rPr lang="fr-FR" i="1" dirty="0" err="1" smtClean="0"/>
              <a:t>next</a:t>
            </a:r>
            <a:r>
              <a:rPr lang="fr-FR" i="1" dirty="0" smtClean="0"/>
              <a:t>, </a:t>
            </a:r>
            <a:r>
              <a:rPr lang="fr-FR" i="1" dirty="0" err="1" smtClean="0"/>
              <a:t>previous</a:t>
            </a:r>
            <a:r>
              <a:rPr lang="fr-FR" dirty="0" smtClean="0"/>
              <a:t>… 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B2A38-87E2-46E6-A1EF-DA79F4B95925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46107" y="4365104"/>
            <a:ext cx="3790389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b="1" dirty="0" err="1" smtClean="0"/>
              <a:t>Iterator</a:t>
            </a:r>
            <a:r>
              <a:rPr lang="fr-FR" sz="2000" dirty="0" smtClean="0"/>
              <a:t>&lt;E&gt; </a:t>
            </a:r>
            <a:r>
              <a:rPr lang="fr-FR" sz="2000" dirty="0" err="1" smtClean="0"/>
              <a:t>iterator</a:t>
            </a:r>
            <a:r>
              <a:rPr lang="fr-FR" sz="2000" dirty="0" smtClean="0"/>
              <a:t> = </a:t>
            </a:r>
            <a:r>
              <a:rPr lang="fr-FR" sz="2000" b="1" dirty="0" err="1" smtClean="0"/>
              <a:t>c.iterator</a:t>
            </a:r>
            <a:r>
              <a:rPr lang="fr-FR" sz="2000" b="1" dirty="0" smtClean="0"/>
              <a:t>()</a:t>
            </a:r>
            <a:r>
              <a:rPr lang="fr-FR" sz="2000" dirty="0" smtClean="0"/>
              <a:t> ;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while</a:t>
            </a:r>
            <a:r>
              <a:rPr lang="fr-FR" sz="2000" dirty="0" smtClean="0"/>
              <a:t> (</a:t>
            </a:r>
            <a:r>
              <a:rPr lang="fr-FR" sz="2000" b="1" dirty="0" err="1" smtClean="0"/>
              <a:t>iterator.hasNext</a:t>
            </a:r>
            <a:r>
              <a:rPr lang="fr-FR" sz="2000" b="1" dirty="0" smtClean="0"/>
              <a:t>()</a:t>
            </a:r>
            <a:r>
              <a:rPr lang="fr-FR" sz="2000" dirty="0" smtClean="0"/>
              <a:t> ) {</a:t>
            </a:r>
          </a:p>
          <a:p>
            <a:r>
              <a:rPr lang="fr-FR" sz="2000" dirty="0" smtClean="0"/>
              <a:t>        E e = </a:t>
            </a:r>
            <a:r>
              <a:rPr lang="fr-FR" sz="2000" b="1" dirty="0" err="1" smtClean="0"/>
              <a:t>iterator.next</a:t>
            </a:r>
            <a:r>
              <a:rPr lang="fr-FR" sz="2000" b="1" dirty="0" smtClean="0"/>
              <a:t>()</a:t>
            </a:r>
            <a:r>
              <a:rPr lang="fr-FR" sz="2000" dirty="0" smtClean="0"/>
              <a:t> ;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….</a:t>
            </a:r>
          </a:p>
          <a:p>
            <a:r>
              <a:rPr lang="fr-FR" sz="2000" dirty="0" smtClean="0"/>
              <a:t>  }  </a:t>
            </a:r>
            <a:endParaRPr lang="fr-FR" sz="20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5724128" y="5562785"/>
            <a:ext cx="2880320" cy="1178583"/>
            <a:chOff x="251520" y="5058729"/>
            <a:chExt cx="3240360" cy="1394607"/>
          </a:xfrm>
        </p:grpSpPr>
        <p:sp>
          <p:nvSpPr>
            <p:cNvPr id="11" name="Rectangle 10"/>
            <p:cNvSpPr/>
            <p:nvPr/>
          </p:nvSpPr>
          <p:spPr>
            <a:xfrm>
              <a:off x="251520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e1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5656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e2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9792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e3</a:t>
              </a:r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331640" y="5085184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orme libre 14"/>
            <p:cNvSpPr/>
            <p:nvPr/>
          </p:nvSpPr>
          <p:spPr>
            <a:xfrm>
              <a:off x="1353746" y="5058729"/>
              <a:ext cx="1130658" cy="548489"/>
            </a:xfrm>
            <a:custGeom>
              <a:avLst/>
              <a:gdLst>
                <a:gd name="connsiteX0" fmla="*/ 0 w 1099681"/>
                <a:gd name="connsiteY0" fmla="*/ 573114 h 573114"/>
                <a:gd name="connsiteX1" fmla="*/ 30977 w 1099681"/>
                <a:gd name="connsiteY1" fmla="*/ 232343 h 573114"/>
                <a:gd name="connsiteX2" fmla="*/ 92931 w 1099681"/>
                <a:gd name="connsiteY2" fmla="*/ 92937 h 573114"/>
                <a:gd name="connsiteX3" fmla="*/ 139396 w 1099681"/>
                <a:gd name="connsiteY3" fmla="*/ 77448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114 h 573114"/>
                <a:gd name="connsiteX1" fmla="*/ 154884 w 1099681"/>
                <a:gd name="connsiteY1" fmla="*/ 232343 h 573114"/>
                <a:gd name="connsiteX2" fmla="*/ 92931 w 1099681"/>
                <a:gd name="connsiteY2" fmla="*/ 92937 h 573114"/>
                <a:gd name="connsiteX3" fmla="*/ 139396 w 1099681"/>
                <a:gd name="connsiteY3" fmla="*/ 77448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114 h 573114"/>
                <a:gd name="connsiteX1" fmla="*/ 154884 w 1099681"/>
                <a:gd name="connsiteY1" fmla="*/ 232343 h 573114"/>
                <a:gd name="connsiteX2" fmla="*/ 92931 w 1099681"/>
                <a:gd name="connsiteY2" fmla="*/ 92937 h 573114"/>
                <a:gd name="connsiteX3" fmla="*/ 309769 w 1099681"/>
                <a:gd name="connsiteY3" fmla="*/ 139406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619 h 573619"/>
                <a:gd name="connsiteX1" fmla="*/ 154884 w 1099681"/>
                <a:gd name="connsiteY1" fmla="*/ 232848 h 573619"/>
                <a:gd name="connsiteX2" fmla="*/ 92931 w 1099681"/>
                <a:gd name="connsiteY2" fmla="*/ 93442 h 573619"/>
                <a:gd name="connsiteX3" fmla="*/ 309769 w 1099681"/>
                <a:gd name="connsiteY3" fmla="*/ 139911 h 573619"/>
                <a:gd name="connsiteX4" fmla="*/ 402700 w 1099681"/>
                <a:gd name="connsiteY4" fmla="*/ 46974 h 573619"/>
                <a:gd name="connsiteX5" fmla="*/ 278792 w 1099681"/>
                <a:gd name="connsiteY5" fmla="*/ 505 h 573619"/>
                <a:gd name="connsiteX6" fmla="*/ 774423 w 1099681"/>
                <a:gd name="connsiteY6" fmla="*/ 31484 h 573619"/>
                <a:gd name="connsiteX7" fmla="*/ 820888 w 1099681"/>
                <a:gd name="connsiteY7" fmla="*/ 46974 h 573619"/>
                <a:gd name="connsiteX8" fmla="*/ 913819 w 1099681"/>
                <a:gd name="connsiteY8" fmla="*/ 124421 h 573619"/>
                <a:gd name="connsiteX9" fmla="*/ 944796 w 1099681"/>
                <a:gd name="connsiteY9" fmla="*/ 170890 h 573619"/>
                <a:gd name="connsiteX10" fmla="*/ 991261 w 1099681"/>
                <a:gd name="connsiteY10" fmla="*/ 263827 h 573619"/>
                <a:gd name="connsiteX11" fmla="*/ 1037727 w 1099681"/>
                <a:gd name="connsiteY11" fmla="*/ 356765 h 573619"/>
                <a:gd name="connsiteX12" fmla="*/ 1084192 w 1099681"/>
                <a:gd name="connsiteY12" fmla="*/ 387744 h 573619"/>
                <a:gd name="connsiteX13" fmla="*/ 1099681 w 1099681"/>
                <a:gd name="connsiteY13" fmla="*/ 434213 h 573619"/>
                <a:gd name="connsiteX0" fmla="*/ 0 w 1099681"/>
                <a:gd name="connsiteY0" fmla="*/ 573619 h 573619"/>
                <a:gd name="connsiteX1" fmla="*/ 154884 w 1099681"/>
                <a:gd name="connsiteY1" fmla="*/ 232848 h 573619"/>
                <a:gd name="connsiteX2" fmla="*/ 263304 w 1099681"/>
                <a:gd name="connsiteY2" fmla="*/ 139911 h 573619"/>
                <a:gd name="connsiteX3" fmla="*/ 309769 w 1099681"/>
                <a:gd name="connsiteY3" fmla="*/ 139911 h 573619"/>
                <a:gd name="connsiteX4" fmla="*/ 402700 w 1099681"/>
                <a:gd name="connsiteY4" fmla="*/ 46974 h 573619"/>
                <a:gd name="connsiteX5" fmla="*/ 278792 w 1099681"/>
                <a:gd name="connsiteY5" fmla="*/ 505 h 573619"/>
                <a:gd name="connsiteX6" fmla="*/ 774423 w 1099681"/>
                <a:gd name="connsiteY6" fmla="*/ 31484 h 573619"/>
                <a:gd name="connsiteX7" fmla="*/ 820888 w 1099681"/>
                <a:gd name="connsiteY7" fmla="*/ 46974 h 573619"/>
                <a:gd name="connsiteX8" fmla="*/ 913819 w 1099681"/>
                <a:gd name="connsiteY8" fmla="*/ 124421 h 573619"/>
                <a:gd name="connsiteX9" fmla="*/ 944796 w 1099681"/>
                <a:gd name="connsiteY9" fmla="*/ 170890 h 573619"/>
                <a:gd name="connsiteX10" fmla="*/ 991261 w 1099681"/>
                <a:gd name="connsiteY10" fmla="*/ 263827 h 573619"/>
                <a:gd name="connsiteX11" fmla="*/ 1037727 w 1099681"/>
                <a:gd name="connsiteY11" fmla="*/ 356765 h 573619"/>
                <a:gd name="connsiteX12" fmla="*/ 1084192 w 1099681"/>
                <a:gd name="connsiteY12" fmla="*/ 387744 h 573619"/>
                <a:gd name="connsiteX13" fmla="*/ 1099681 w 1099681"/>
                <a:gd name="connsiteY13" fmla="*/ 434213 h 573619"/>
                <a:gd name="connsiteX0" fmla="*/ 0 w 1099681"/>
                <a:gd name="connsiteY0" fmla="*/ 542135 h 542135"/>
                <a:gd name="connsiteX1" fmla="*/ 154884 w 1099681"/>
                <a:gd name="connsiteY1" fmla="*/ 201364 h 542135"/>
                <a:gd name="connsiteX2" fmla="*/ 263304 w 1099681"/>
                <a:gd name="connsiteY2" fmla="*/ 108427 h 542135"/>
                <a:gd name="connsiteX3" fmla="*/ 309769 w 1099681"/>
                <a:gd name="connsiteY3" fmla="*/ 108427 h 542135"/>
                <a:gd name="connsiteX4" fmla="*/ 402700 w 1099681"/>
                <a:gd name="connsiteY4" fmla="*/ 15490 h 542135"/>
                <a:gd name="connsiteX5" fmla="*/ 449165 w 1099681"/>
                <a:gd name="connsiteY5" fmla="*/ 0 h 542135"/>
                <a:gd name="connsiteX6" fmla="*/ 774423 w 1099681"/>
                <a:gd name="connsiteY6" fmla="*/ 0 h 542135"/>
                <a:gd name="connsiteX7" fmla="*/ 820888 w 1099681"/>
                <a:gd name="connsiteY7" fmla="*/ 15490 h 542135"/>
                <a:gd name="connsiteX8" fmla="*/ 913819 w 1099681"/>
                <a:gd name="connsiteY8" fmla="*/ 92937 h 542135"/>
                <a:gd name="connsiteX9" fmla="*/ 944796 w 1099681"/>
                <a:gd name="connsiteY9" fmla="*/ 139406 h 542135"/>
                <a:gd name="connsiteX10" fmla="*/ 991261 w 1099681"/>
                <a:gd name="connsiteY10" fmla="*/ 232343 h 542135"/>
                <a:gd name="connsiteX11" fmla="*/ 1037727 w 1099681"/>
                <a:gd name="connsiteY11" fmla="*/ 325281 h 542135"/>
                <a:gd name="connsiteX12" fmla="*/ 1084192 w 1099681"/>
                <a:gd name="connsiteY12" fmla="*/ 356260 h 542135"/>
                <a:gd name="connsiteX13" fmla="*/ 1099681 w 1099681"/>
                <a:gd name="connsiteY13" fmla="*/ 402729 h 542135"/>
                <a:gd name="connsiteX0" fmla="*/ 0 w 1099681"/>
                <a:gd name="connsiteY0" fmla="*/ 542135 h 542135"/>
                <a:gd name="connsiteX1" fmla="*/ 154884 w 1099681"/>
                <a:gd name="connsiteY1" fmla="*/ 201364 h 542135"/>
                <a:gd name="connsiteX2" fmla="*/ 263304 w 1099681"/>
                <a:gd name="connsiteY2" fmla="*/ 108427 h 542135"/>
                <a:gd name="connsiteX3" fmla="*/ 309769 w 1099681"/>
                <a:gd name="connsiteY3" fmla="*/ 108427 h 542135"/>
                <a:gd name="connsiteX4" fmla="*/ 402700 w 1099681"/>
                <a:gd name="connsiteY4" fmla="*/ 15490 h 542135"/>
                <a:gd name="connsiteX5" fmla="*/ 449165 w 1099681"/>
                <a:gd name="connsiteY5" fmla="*/ 0 h 542135"/>
                <a:gd name="connsiteX6" fmla="*/ 696981 w 1099681"/>
                <a:gd name="connsiteY6" fmla="*/ 0 h 542135"/>
                <a:gd name="connsiteX7" fmla="*/ 820888 w 1099681"/>
                <a:gd name="connsiteY7" fmla="*/ 15490 h 542135"/>
                <a:gd name="connsiteX8" fmla="*/ 913819 w 1099681"/>
                <a:gd name="connsiteY8" fmla="*/ 92937 h 542135"/>
                <a:gd name="connsiteX9" fmla="*/ 944796 w 1099681"/>
                <a:gd name="connsiteY9" fmla="*/ 139406 h 542135"/>
                <a:gd name="connsiteX10" fmla="*/ 991261 w 1099681"/>
                <a:gd name="connsiteY10" fmla="*/ 232343 h 542135"/>
                <a:gd name="connsiteX11" fmla="*/ 1037727 w 1099681"/>
                <a:gd name="connsiteY11" fmla="*/ 325281 h 542135"/>
                <a:gd name="connsiteX12" fmla="*/ 1084192 w 1099681"/>
                <a:gd name="connsiteY12" fmla="*/ 356260 h 542135"/>
                <a:gd name="connsiteX13" fmla="*/ 1099681 w 1099681"/>
                <a:gd name="connsiteY13" fmla="*/ 402729 h 542135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44796 w 1099681"/>
                <a:gd name="connsiteY9" fmla="*/ 145760 h 548489"/>
                <a:gd name="connsiteX10" fmla="*/ 991261 w 1099681"/>
                <a:gd name="connsiteY10" fmla="*/ 238697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75772 w 1099681"/>
                <a:gd name="connsiteY9" fmla="*/ 223207 h 548489"/>
                <a:gd name="connsiteX10" fmla="*/ 991261 w 1099681"/>
                <a:gd name="connsiteY10" fmla="*/ 238697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75772 w 1099681"/>
                <a:gd name="connsiteY9" fmla="*/ 223207 h 548489"/>
                <a:gd name="connsiteX10" fmla="*/ 1037727 w 1099681"/>
                <a:gd name="connsiteY10" fmla="*/ 331634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130658"/>
                <a:gd name="connsiteY0" fmla="*/ 548489 h 548489"/>
                <a:gd name="connsiteX1" fmla="*/ 154884 w 1130658"/>
                <a:gd name="connsiteY1" fmla="*/ 207718 h 548489"/>
                <a:gd name="connsiteX2" fmla="*/ 263304 w 1130658"/>
                <a:gd name="connsiteY2" fmla="*/ 114781 h 548489"/>
                <a:gd name="connsiteX3" fmla="*/ 309769 w 1130658"/>
                <a:gd name="connsiteY3" fmla="*/ 114781 h 548489"/>
                <a:gd name="connsiteX4" fmla="*/ 402700 w 1130658"/>
                <a:gd name="connsiteY4" fmla="*/ 21844 h 548489"/>
                <a:gd name="connsiteX5" fmla="*/ 449165 w 1130658"/>
                <a:gd name="connsiteY5" fmla="*/ 6354 h 548489"/>
                <a:gd name="connsiteX6" fmla="*/ 696981 w 1130658"/>
                <a:gd name="connsiteY6" fmla="*/ 6354 h 548489"/>
                <a:gd name="connsiteX7" fmla="*/ 836377 w 1130658"/>
                <a:gd name="connsiteY7" fmla="*/ 83802 h 548489"/>
                <a:gd name="connsiteX8" fmla="*/ 913819 w 1130658"/>
                <a:gd name="connsiteY8" fmla="*/ 99291 h 548489"/>
                <a:gd name="connsiteX9" fmla="*/ 975772 w 1130658"/>
                <a:gd name="connsiteY9" fmla="*/ 223207 h 548489"/>
                <a:gd name="connsiteX10" fmla="*/ 1037727 w 1130658"/>
                <a:gd name="connsiteY10" fmla="*/ 331634 h 548489"/>
                <a:gd name="connsiteX11" fmla="*/ 1037727 w 1130658"/>
                <a:gd name="connsiteY11" fmla="*/ 331635 h 548489"/>
                <a:gd name="connsiteX12" fmla="*/ 1084192 w 1130658"/>
                <a:gd name="connsiteY12" fmla="*/ 362614 h 548489"/>
                <a:gd name="connsiteX13" fmla="*/ 1130658 w 1130658"/>
                <a:gd name="connsiteY13" fmla="*/ 471041 h 5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0658" h="548489">
                  <a:moveTo>
                    <a:pt x="0" y="548489"/>
                  </a:moveTo>
                  <a:cubicBezTo>
                    <a:pt x="6104" y="444718"/>
                    <a:pt x="111000" y="280003"/>
                    <a:pt x="154884" y="207718"/>
                  </a:cubicBezTo>
                  <a:cubicBezTo>
                    <a:pt x="198768" y="135433"/>
                    <a:pt x="237490" y="130270"/>
                    <a:pt x="263304" y="114781"/>
                  </a:cubicBezTo>
                  <a:cubicBezTo>
                    <a:pt x="289118" y="99292"/>
                    <a:pt x="294281" y="119944"/>
                    <a:pt x="309769" y="114781"/>
                  </a:cubicBezTo>
                  <a:cubicBezTo>
                    <a:pt x="320095" y="99291"/>
                    <a:pt x="379467" y="39915"/>
                    <a:pt x="402700" y="21844"/>
                  </a:cubicBezTo>
                  <a:cubicBezTo>
                    <a:pt x="425933" y="3773"/>
                    <a:pt x="400118" y="8936"/>
                    <a:pt x="449165" y="6354"/>
                  </a:cubicBezTo>
                  <a:cubicBezTo>
                    <a:pt x="498212" y="3772"/>
                    <a:pt x="632446" y="-6554"/>
                    <a:pt x="696981" y="6354"/>
                  </a:cubicBezTo>
                  <a:cubicBezTo>
                    <a:pt x="761516" y="19262"/>
                    <a:pt x="800237" y="68313"/>
                    <a:pt x="836377" y="83802"/>
                  </a:cubicBezTo>
                  <a:cubicBezTo>
                    <a:pt x="872517" y="99291"/>
                    <a:pt x="890587" y="76057"/>
                    <a:pt x="913819" y="99291"/>
                  </a:cubicBezTo>
                  <a:cubicBezTo>
                    <a:pt x="937052" y="122525"/>
                    <a:pt x="965446" y="207717"/>
                    <a:pt x="975772" y="223207"/>
                  </a:cubicBezTo>
                  <a:cubicBezTo>
                    <a:pt x="1014700" y="340003"/>
                    <a:pt x="1027401" y="313563"/>
                    <a:pt x="1037727" y="331634"/>
                  </a:cubicBezTo>
                  <a:cubicBezTo>
                    <a:pt x="1048053" y="349705"/>
                    <a:pt x="1029983" y="326472"/>
                    <a:pt x="1037727" y="331635"/>
                  </a:cubicBezTo>
                  <a:lnTo>
                    <a:pt x="1084192" y="362614"/>
                  </a:lnTo>
                  <a:lnTo>
                    <a:pt x="1130658" y="471041"/>
                  </a:lnTo>
                </a:path>
              </a:pathLst>
            </a:custGeom>
            <a:ln>
              <a:prstDash val="sysDash"/>
              <a:headEnd type="none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483768" y="5085184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17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Exemple Listes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CEA70-7F8E-465D-A55A-CADC9C3E7390}" type="slidenum">
              <a:rPr lang="fr-FR"/>
              <a:pPr>
                <a:defRPr/>
              </a:pPr>
              <a:t>31</a:t>
            </a:fld>
            <a:endParaRPr lang="fr-F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6038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875" y="1857375"/>
            <a:ext cx="3836988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this.first</a:t>
            </a:r>
            <a:r>
              <a:rPr lang="fr-FR" sz="2000" dirty="0"/>
              <a:t> = new </a:t>
            </a:r>
            <a:r>
              <a:rPr lang="fr-FR" sz="2000" dirty="0" err="1"/>
              <a:t>ArrayList</a:t>
            </a:r>
            <a:r>
              <a:rPr lang="fr-FR" sz="2000" dirty="0"/>
              <a:t>&lt;String&gt;();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6438" y="1643063"/>
            <a:ext cx="2605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16" name="Straight Arrow Connector 15"/>
          <p:cNvCxnSpPr>
            <a:stCxn id="14" idx="1"/>
            <a:endCxn id="13" idx="3"/>
          </p:cNvCxnSpPr>
          <p:nvPr/>
        </p:nvCxnSpPr>
        <p:spPr>
          <a:xfrm rot="10800000">
            <a:off x="5122863" y="2057400"/>
            <a:ext cx="6635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00188" y="2643188"/>
            <a:ext cx="2786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for (String s: </a:t>
            </a:r>
            <a:r>
              <a:rPr lang="fr-FR" sz="2000" dirty="0" err="1"/>
              <a:t>list</a:t>
            </a:r>
            <a:r>
              <a:rPr lang="fr-FR" sz="2000" dirty="0"/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this.first.add</a:t>
            </a:r>
            <a:r>
              <a:rPr lang="fr-FR" sz="2000" dirty="0"/>
              <a:t>(s);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97575" y="2571750"/>
            <a:ext cx="3040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Construction de la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rot="10800000" flipV="1">
            <a:off x="4286250" y="2987675"/>
            <a:ext cx="1711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0188" y="4572000"/>
            <a:ext cx="38449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second = new </a:t>
            </a:r>
            <a:r>
              <a:rPr lang="fr-FR" sz="2000" dirty="0" err="1"/>
              <a:t>LinkedList</a:t>
            </a:r>
            <a:r>
              <a:rPr lang="fr-FR" sz="2000" dirty="0"/>
              <a:t>&lt;String&gt;();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2188" y="4000500"/>
            <a:ext cx="2605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LinkedList</a:t>
            </a:r>
          </a:p>
        </p:txBody>
      </p:sp>
      <p:cxnSp>
        <p:nvCxnSpPr>
          <p:cNvPr id="26" name="Straight Arrow Connector 25"/>
          <p:cNvCxnSpPr>
            <a:stCxn id="25" idx="1"/>
            <a:endCxn id="24" idx="3"/>
          </p:cNvCxnSpPr>
          <p:nvPr/>
        </p:nvCxnSpPr>
        <p:spPr>
          <a:xfrm rot="10800000" flipV="1">
            <a:off x="5345113" y="4416425"/>
            <a:ext cx="727075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2439" y="4649788"/>
            <a:ext cx="5245745" cy="72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ListIterator</a:t>
            </a:r>
            <a:r>
              <a:rPr lang="fr-FR" sz="2000" dirty="0"/>
              <a:t>&lt;String&gt; </a:t>
            </a:r>
            <a:r>
              <a:rPr lang="fr-FR" sz="2000" dirty="0" err="1"/>
              <a:t>lIter</a:t>
            </a:r>
            <a:r>
              <a:rPr lang="fr-FR" sz="2000" dirty="0"/>
              <a:t> = </a:t>
            </a:r>
            <a:r>
              <a:rPr lang="fr-FR" sz="2000" dirty="0" err="1"/>
              <a:t>second.listIterator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Iterator</a:t>
            </a:r>
            <a:r>
              <a:rPr lang="fr-FR" sz="2000" dirty="0"/>
              <a:t>&lt;String&gt; </a:t>
            </a:r>
            <a:r>
              <a:rPr lang="fr-FR" sz="2000" dirty="0" err="1"/>
              <a:t>iter</a:t>
            </a:r>
            <a:r>
              <a:rPr lang="fr-FR" sz="2000" dirty="0"/>
              <a:t> = </a:t>
            </a:r>
            <a:r>
              <a:rPr lang="fr-FR" sz="2000" dirty="0" err="1"/>
              <a:t>this.first.iterator</a:t>
            </a:r>
            <a:r>
              <a:rPr lang="fr-FR" sz="2000" dirty="0"/>
              <a:t>();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00813" y="5000625"/>
            <a:ext cx="2579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Obtention iterators</a:t>
            </a:r>
          </a:p>
        </p:txBody>
      </p:sp>
      <p:cxnSp>
        <p:nvCxnSpPr>
          <p:cNvPr id="32" name="Straight Arrow Connector 31"/>
          <p:cNvCxnSpPr>
            <a:stCxn id="31" idx="1"/>
            <a:endCxn id="30" idx="3"/>
          </p:cNvCxnSpPr>
          <p:nvPr/>
        </p:nvCxnSpPr>
        <p:spPr>
          <a:xfrm flipH="1" flipV="1">
            <a:off x="6228184" y="5011502"/>
            <a:ext cx="272629" cy="22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00125" y="5429250"/>
            <a:ext cx="5000625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iter.hasNext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lIter.add(</a:t>
            </a:r>
            <a:r>
              <a:rPr lang="fr-FR" sz="2000" dirty="0" err="1"/>
              <a:t>iter.next</a:t>
            </a:r>
            <a:r>
              <a:rPr lang="fr-FR" sz="2000" dirty="0"/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lIter.previous</a:t>
            </a:r>
            <a:r>
              <a:rPr lang="fr-FR" sz="2000" dirty="0"/>
              <a:t>();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64313" y="5708650"/>
            <a:ext cx="151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Navigation</a:t>
            </a:r>
          </a:p>
        </p:txBody>
      </p:sp>
      <p:cxnSp>
        <p:nvCxnSpPr>
          <p:cNvPr id="42" name="Straight Arrow Connector 41"/>
          <p:cNvCxnSpPr>
            <a:stCxn id="41" idx="1"/>
            <a:endCxn id="40" idx="3"/>
          </p:cNvCxnSpPr>
          <p:nvPr/>
        </p:nvCxnSpPr>
        <p:spPr>
          <a:xfrm rot="10800000">
            <a:off x="6000750" y="5937250"/>
            <a:ext cx="563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4716016" y="3076501"/>
            <a:ext cx="4249737" cy="1144587"/>
            <a:chOff x="4860032" y="2420888"/>
            <a:chExt cx="4248472" cy="1145288"/>
          </a:xfrm>
        </p:grpSpPr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46" name="Flowchart: Predefined Process 10"/>
              <p:cNvSpPr/>
              <p:nvPr/>
            </p:nvSpPr>
            <p:spPr>
              <a:xfrm>
                <a:off x="4860032" y="3137288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a</a:t>
                </a:r>
              </a:p>
            </p:txBody>
          </p:sp>
          <p:sp>
            <p:nvSpPr>
              <p:cNvPr id="47" name="Flowchart: Predefined Process 11"/>
              <p:cNvSpPr/>
              <p:nvPr/>
            </p:nvSpPr>
            <p:spPr>
              <a:xfrm>
                <a:off x="6002692" y="2922845"/>
                <a:ext cx="715749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b</a:t>
                </a:r>
              </a:p>
            </p:txBody>
          </p:sp>
          <p:sp>
            <p:nvSpPr>
              <p:cNvPr id="48" name="Flowchart: Predefined Process 12"/>
              <p:cNvSpPr/>
              <p:nvPr/>
            </p:nvSpPr>
            <p:spPr>
              <a:xfrm>
                <a:off x="7218355" y="2708401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</a:t>
                </a:r>
              </a:p>
            </p:txBody>
          </p:sp>
          <p:cxnSp>
            <p:nvCxnSpPr>
              <p:cNvPr id="49" name="Curved Connector 13"/>
              <p:cNvCxnSpPr>
                <a:stCxn id="46" idx="3"/>
                <a:endCxn id="47" idx="1"/>
              </p:cNvCxnSpPr>
              <p:nvPr/>
            </p:nvCxnSpPr>
            <p:spPr>
              <a:xfrm flipV="1">
                <a:off x="5574194" y="3137288"/>
                <a:ext cx="428497" cy="2144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hape 19"/>
              <p:cNvCxnSpPr>
                <a:stCxn id="47" idx="3"/>
                <a:endCxn id="48" idx="1"/>
              </p:cNvCxnSpPr>
              <p:nvPr/>
            </p:nvCxnSpPr>
            <p:spPr>
              <a:xfrm flipV="1">
                <a:off x="6718440" y="2922845"/>
                <a:ext cx="499914" cy="21444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urved Connector 8"/>
            <p:cNvCxnSpPr/>
            <p:nvPr/>
          </p:nvCxnSpPr>
          <p:spPr>
            <a:xfrm rot="10800000" flipV="1">
              <a:off x="5574194" y="3280251"/>
              <a:ext cx="428497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urved Connector 9"/>
            <p:cNvCxnSpPr/>
            <p:nvPr/>
          </p:nvCxnSpPr>
          <p:spPr>
            <a:xfrm rot="10800000" flipV="1">
              <a:off x="6716854" y="3065808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lowchart: Predefined Process 15"/>
            <p:cNvSpPr/>
            <p:nvPr/>
          </p:nvSpPr>
          <p:spPr>
            <a:xfrm>
              <a:off x="8394342" y="2420888"/>
              <a:ext cx="714162" cy="42888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d</a:t>
              </a:r>
            </a:p>
          </p:txBody>
        </p:sp>
        <p:cxnSp>
          <p:nvCxnSpPr>
            <p:cNvPr id="44" name="Curved Connector 17"/>
            <p:cNvCxnSpPr/>
            <p:nvPr/>
          </p:nvCxnSpPr>
          <p:spPr>
            <a:xfrm rot="10800000" flipV="1">
              <a:off x="7884906" y="2708401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hape 19"/>
            <p:cNvCxnSpPr/>
            <p:nvPr/>
          </p:nvCxnSpPr>
          <p:spPr>
            <a:xfrm flipV="1">
              <a:off x="7884906" y="2565438"/>
              <a:ext cx="499913" cy="21444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85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4" grpId="0" animBg="1"/>
      <p:bldP spid="25" grpId="0"/>
      <p:bldP spid="30" grpId="0" animBg="1"/>
      <p:bldP spid="31" grpId="0"/>
      <p:bldP spid="40" grpId="0" animBg="1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Listes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B4081-5F0B-4E2D-977E-6E0930FD3117}" type="slidenum">
              <a:rPr lang="fr-FR"/>
              <a:pPr>
                <a:defRPr/>
              </a:pPr>
              <a:t>32</a:t>
            </a:fld>
            <a:endParaRPr lang="fr-FR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5705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5063" y="4000500"/>
            <a:ext cx="191611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Résultat ? </a:t>
            </a:r>
          </a:p>
        </p:txBody>
      </p: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4859338" y="2428429"/>
            <a:ext cx="4249737" cy="1144587"/>
            <a:chOff x="4860032" y="2420888"/>
            <a:chExt cx="4248472" cy="1145288"/>
          </a:xfrm>
        </p:grpSpPr>
        <p:grpSp>
          <p:nvGrpSpPr>
            <p:cNvPr id="24584" name="Group 23"/>
            <p:cNvGrpSpPr>
              <a:grpSpLocks/>
            </p:cNvGrpSpPr>
            <p:nvPr/>
          </p:nvGrpSpPr>
          <p:grpSpPr bwMode="auto"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11" name="Flowchart: Predefined Process 10"/>
              <p:cNvSpPr/>
              <p:nvPr/>
            </p:nvSpPr>
            <p:spPr>
              <a:xfrm>
                <a:off x="4860032" y="3137288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a</a:t>
                </a:r>
              </a:p>
            </p:txBody>
          </p:sp>
          <p:sp>
            <p:nvSpPr>
              <p:cNvPr id="12" name="Flowchart: Predefined Process 11"/>
              <p:cNvSpPr/>
              <p:nvPr/>
            </p:nvSpPr>
            <p:spPr>
              <a:xfrm>
                <a:off x="6002692" y="2922845"/>
                <a:ext cx="715749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b</a:t>
                </a:r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7218355" y="2708401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</a:t>
                </a:r>
              </a:p>
            </p:txBody>
          </p:sp>
          <p:cxnSp>
            <p:nvCxnSpPr>
              <p:cNvPr id="14" name="Curved Connector 13"/>
              <p:cNvCxnSpPr>
                <a:stCxn id="11" idx="3"/>
                <a:endCxn id="12" idx="1"/>
              </p:cNvCxnSpPr>
              <p:nvPr/>
            </p:nvCxnSpPr>
            <p:spPr>
              <a:xfrm flipV="1">
                <a:off x="5574194" y="3137288"/>
                <a:ext cx="428497" cy="2144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hape 19"/>
              <p:cNvCxnSpPr>
                <a:stCxn id="12" idx="3"/>
                <a:endCxn id="13" idx="1"/>
              </p:cNvCxnSpPr>
              <p:nvPr/>
            </p:nvCxnSpPr>
            <p:spPr>
              <a:xfrm flipV="1">
                <a:off x="6718440" y="2922845"/>
                <a:ext cx="499914" cy="21444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" name="Curved Connector 8"/>
            <p:cNvCxnSpPr/>
            <p:nvPr/>
          </p:nvCxnSpPr>
          <p:spPr>
            <a:xfrm rot="10800000" flipV="1">
              <a:off x="5574194" y="3280251"/>
              <a:ext cx="428497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0800000" flipV="1">
              <a:off x="6716854" y="3065808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lowchart: Predefined Process 15"/>
            <p:cNvSpPr/>
            <p:nvPr/>
          </p:nvSpPr>
          <p:spPr>
            <a:xfrm>
              <a:off x="8394342" y="2420888"/>
              <a:ext cx="714162" cy="42888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d</a:t>
              </a:r>
            </a:p>
          </p:txBody>
        </p:sp>
        <p:cxnSp>
          <p:nvCxnSpPr>
            <p:cNvPr id="18" name="Curved Connector 17"/>
            <p:cNvCxnSpPr/>
            <p:nvPr/>
          </p:nvCxnSpPr>
          <p:spPr>
            <a:xfrm rot="10800000" flipV="1">
              <a:off x="7884906" y="2708401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hape 19"/>
            <p:cNvCxnSpPr/>
            <p:nvPr/>
          </p:nvCxnSpPr>
          <p:spPr>
            <a:xfrm flipV="1">
              <a:off x="7884906" y="2565438"/>
              <a:ext cx="499913" cy="21444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26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Généricité en Java</a:t>
            </a:r>
          </a:p>
          <a:p>
            <a:pPr lvl="1"/>
            <a:r>
              <a:rPr lang="fr-FR" dirty="0" smtClean="0"/>
              <a:t>Classes paramétrées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7" name="Group 4"/>
          <p:cNvGrpSpPr/>
          <p:nvPr/>
        </p:nvGrpSpPr>
        <p:grpSpPr>
          <a:xfrm>
            <a:off x="395536" y="3068961"/>
            <a:ext cx="2808312" cy="2644107"/>
            <a:chOff x="5366662" y="2419334"/>
            <a:chExt cx="2930560" cy="949888"/>
          </a:xfrm>
          <a:solidFill>
            <a:srgbClr val="F6F89A"/>
          </a:solidFill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368506" y="2419334"/>
              <a:ext cx="2926872" cy="28194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err="1" smtClean="0"/>
                <a:t>TableauObjets</a:t>
              </a:r>
              <a:endParaRPr lang="fr-FR" b="1" dirty="0"/>
            </a:p>
            <a:p>
              <a:pPr algn="ctr">
                <a:spcBef>
                  <a:spcPct val="50000"/>
                </a:spcBef>
              </a:pPr>
              <a:endParaRPr lang="fr-FR" b="1" dirty="0" smtClean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366662" y="2571938"/>
              <a:ext cx="2930560" cy="38698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/>
                <a:t> </a:t>
              </a:r>
              <a:r>
                <a:rPr lang="fr-FR" dirty="0" smtClean="0"/>
                <a:t>- tableau :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T</a:t>
              </a:r>
              <a:r>
                <a:rPr lang="fr-FR" b="1" dirty="0" smtClean="0"/>
                <a:t> </a:t>
              </a:r>
              <a:r>
                <a:rPr lang="fr-FR" dirty="0" smtClean="0"/>
                <a:t>[ ] 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…</a:t>
              </a:r>
            </a:p>
            <a:p>
              <a:pPr>
                <a:spcBef>
                  <a:spcPts val="600"/>
                </a:spcBef>
              </a:pPr>
              <a:endParaRPr lang="fr-FR" dirty="0" smtClean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366662" y="2855081"/>
              <a:ext cx="2930560" cy="51414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TableauObjets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fillCase</a:t>
              </a:r>
              <a:r>
                <a:rPr lang="fr-FR" dirty="0" smtClean="0"/>
                <a:t> ( </a:t>
              </a:r>
              <a:r>
                <a:rPr lang="fr-FR" dirty="0" err="1" smtClean="0"/>
                <a:t>int</a:t>
              </a:r>
              <a:r>
                <a:rPr lang="fr-FR" dirty="0" smtClean="0"/>
                <a:t>,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T</a:t>
              </a:r>
              <a:r>
                <a:rPr lang="fr-FR" dirty="0" smtClean="0"/>
                <a:t> )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getCase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 : </a:t>
              </a:r>
              <a:r>
                <a:rPr lang="fr-FR" b="1" dirty="0" err="1" smtClean="0">
                  <a:solidFill>
                    <a:schemeClr val="tx2"/>
                  </a:solidFill>
                </a:rPr>
                <a:t>T</a:t>
              </a: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clearCase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843808" y="2708920"/>
            <a:ext cx="864096" cy="525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fr-FR" sz="2800" b="1" kern="0" dirty="0" err="1" smtClean="0">
                <a:latin typeface="Courier New"/>
                <a:cs typeface="Courier New"/>
              </a:rPr>
              <a:t>T</a:t>
            </a:r>
            <a:r>
              <a:rPr lang="fr-FR" sz="2800" b="1" kern="0" dirty="0" smtClean="0">
                <a:latin typeface="Courier New"/>
                <a:cs typeface="Courier New"/>
              </a:rPr>
              <a:t> </a:t>
            </a:r>
            <a:endParaRPr lang="fr-FR" sz="2800" b="1" kern="0" dirty="0">
              <a:latin typeface="Courier New"/>
              <a:cs typeface="Courier Ne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95936" y="3573016"/>
            <a:ext cx="496855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err="1" smtClean="0"/>
              <a:t>TableauObjets</a:t>
            </a:r>
            <a:r>
              <a:rPr lang="fr-FR" sz="2000" b="1" dirty="0" smtClean="0">
                <a:solidFill>
                  <a:srgbClr val="1F497D"/>
                </a:solidFill>
              </a:rPr>
              <a:t>&lt;</a:t>
            </a:r>
            <a:r>
              <a:rPr lang="fr-FR" sz="2000" b="1" dirty="0" err="1" smtClean="0">
                <a:solidFill>
                  <a:srgbClr val="1F497D"/>
                </a:solidFill>
              </a:rPr>
              <a:t>Integer</a:t>
            </a:r>
            <a:r>
              <a:rPr lang="fr-FR" sz="2000" b="1" dirty="0" smtClean="0">
                <a:solidFill>
                  <a:srgbClr val="1F497D"/>
                </a:solidFill>
              </a:rPr>
              <a:t>&gt; </a:t>
            </a:r>
            <a:r>
              <a:rPr lang="fr-FR" sz="2000" dirty="0" smtClean="0"/>
              <a:t>tab =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new </a:t>
            </a:r>
            <a:r>
              <a:rPr lang="fr-FR" sz="2000" dirty="0" err="1" smtClean="0"/>
              <a:t>TabeauObjets</a:t>
            </a:r>
            <a:r>
              <a:rPr lang="fr-FR" sz="2000" b="1" dirty="0" smtClean="0">
                <a:solidFill>
                  <a:srgbClr val="1F497D"/>
                </a:solidFill>
              </a:rPr>
              <a:t>&lt;</a:t>
            </a:r>
            <a:r>
              <a:rPr lang="fr-FR" sz="2000" b="1" dirty="0" err="1" smtClean="0">
                <a:solidFill>
                  <a:srgbClr val="1F497D"/>
                </a:solidFill>
              </a:rPr>
              <a:t>Integer</a:t>
            </a:r>
            <a:r>
              <a:rPr lang="fr-FR" sz="2000" b="1" dirty="0" smtClean="0">
                <a:solidFill>
                  <a:srgbClr val="1F497D"/>
                </a:solidFill>
              </a:rPr>
              <a:t>&gt;</a:t>
            </a:r>
            <a:r>
              <a:rPr lang="fr-FR" sz="2000" dirty="0" smtClean="0"/>
              <a:t>( x );</a:t>
            </a:r>
          </a:p>
          <a:p>
            <a:endParaRPr lang="fr-FR" sz="2000" dirty="0" smtClean="0"/>
          </a:p>
          <a:p>
            <a:endParaRPr lang="fr-FR" sz="2000" dirty="0"/>
          </a:p>
          <a:p>
            <a:pPr marL="91440" lvl="1"/>
            <a:r>
              <a:rPr lang="fr-FR" dirty="0"/>
              <a:t> </a:t>
            </a:r>
            <a:r>
              <a:rPr lang="fr-FR" sz="2000" dirty="0" err="1" smtClean="0"/>
              <a:t>tab.fillCase</a:t>
            </a:r>
            <a:r>
              <a:rPr lang="fr-FR" sz="2000" dirty="0" smtClean="0"/>
              <a:t> (0, new </a:t>
            </a:r>
            <a:r>
              <a:rPr lang="fr-FR" sz="2000" dirty="0" err="1"/>
              <a:t>Integer</a:t>
            </a:r>
            <a:r>
              <a:rPr lang="fr-FR" sz="2000" dirty="0"/>
              <a:t>(x</a:t>
            </a:r>
            <a:r>
              <a:rPr lang="fr-FR" sz="2000" dirty="0" smtClean="0"/>
              <a:t>));</a:t>
            </a:r>
          </a:p>
          <a:p>
            <a:pPr marL="91440" lvl="1"/>
            <a:endParaRPr lang="fr-FR" sz="2000" dirty="0" smtClean="0"/>
          </a:p>
          <a:p>
            <a:pPr marL="91440" lvl="1"/>
            <a:r>
              <a:rPr lang="fr-FR" sz="2000" dirty="0" smtClean="0"/>
              <a:t> </a:t>
            </a:r>
            <a:r>
              <a:rPr lang="fr-FR" sz="2000" dirty="0" err="1" smtClean="0"/>
              <a:t>tab.fillCase</a:t>
            </a:r>
            <a:r>
              <a:rPr lang="fr-FR" sz="2000" dirty="0" smtClean="0"/>
              <a:t> (1, "String" );</a:t>
            </a:r>
            <a:endParaRPr lang="fr-FR" sz="2000" dirty="0"/>
          </a:p>
        </p:txBody>
      </p:sp>
      <p:cxnSp>
        <p:nvCxnSpPr>
          <p:cNvPr id="14" name="Connecteur en angle 13"/>
          <p:cNvCxnSpPr>
            <a:stCxn id="11" idx="3"/>
            <a:endCxn id="12" idx="0"/>
          </p:cNvCxnSpPr>
          <p:nvPr/>
        </p:nvCxnSpPr>
        <p:spPr>
          <a:xfrm>
            <a:off x="3707904" y="2971621"/>
            <a:ext cx="2772308" cy="601395"/>
          </a:xfrm>
          <a:prstGeom prst="bentConnector2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44008" y="2564904"/>
            <a:ext cx="22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Bind</a:t>
            </a:r>
            <a:r>
              <a:rPr lang="fr-FR" i="1" dirty="0" smtClean="0"/>
              <a:t> &lt;</a:t>
            </a:r>
            <a:r>
              <a:rPr lang="fr-FR" i="1" dirty="0" err="1" smtClean="0"/>
              <a:t>T</a:t>
            </a:r>
            <a:r>
              <a:rPr lang="fr-FR" i="1" dirty="0" smtClean="0"/>
              <a:t> = </a:t>
            </a:r>
            <a:r>
              <a:rPr lang="fr-FR" i="1" dirty="0" err="1" smtClean="0"/>
              <a:t>Integer</a:t>
            </a:r>
            <a:r>
              <a:rPr lang="fr-FR" i="1" dirty="0" smtClean="0"/>
              <a:t> &gt; </a:t>
            </a:r>
            <a:endParaRPr lang="fr-FR" i="1" dirty="0"/>
          </a:p>
        </p:txBody>
      </p:sp>
      <p:sp>
        <p:nvSpPr>
          <p:cNvPr id="16" name="Multiplication 15"/>
          <p:cNvSpPr/>
          <p:nvPr/>
        </p:nvSpPr>
        <p:spPr>
          <a:xfrm>
            <a:off x="7092280" y="5085184"/>
            <a:ext cx="576064" cy="93610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arré corné 17"/>
          <p:cNvSpPr/>
          <p:nvPr/>
        </p:nvSpPr>
        <p:spPr>
          <a:xfrm>
            <a:off x="6948264" y="1772816"/>
            <a:ext cx="2088232" cy="1080120"/>
          </a:xfrm>
          <a:prstGeom prst="foldedCorner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sz="2000" dirty="0" smtClean="0"/>
              <a:t>Vérification pendant la </a:t>
            </a:r>
            <a:r>
              <a:rPr lang="fr-FR" sz="2000" b="1" dirty="0" smtClean="0"/>
              <a:t>compilation 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635896" y="5949280"/>
            <a:ext cx="324036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Impossible !! </a:t>
            </a:r>
          </a:p>
          <a:p>
            <a:pPr algn="ctr"/>
            <a:r>
              <a:rPr lang="fr-FR" sz="2000" b="1" dirty="0" smtClean="0"/>
              <a:t>Erreur de compilation 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1520" y="5949280"/>
            <a:ext cx="275247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Code </a:t>
            </a:r>
            <a:r>
              <a:rPr lang="fr-FR" sz="2000" b="1" dirty="0" smtClean="0">
                <a:solidFill>
                  <a:srgbClr val="1F497D"/>
                </a:solidFill>
              </a:rPr>
              <a:t>+  lisible 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    </a:t>
            </a:r>
            <a:r>
              <a:rPr lang="fr-FR" sz="2000" b="1" dirty="0" smtClean="0">
                <a:solidFill>
                  <a:srgbClr val="1F497D"/>
                </a:solidFill>
              </a:rPr>
              <a:t> –  </a:t>
            </a:r>
            <a:r>
              <a:rPr lang="fr-FR" sz="2000" dirty="0" smtClean="0"/>
              <a:t>de </a:t>
            </a:r>
            <a:r>
              <a:rPr lang="fr-FR" sz="2000" b="1" dirty="0" smtClean="0">
                <a:solidFill>
                  <a:srgbClr val="1F497D"/>
                </a:solidFill>
              </a:rPr>
              <a:t>transtypage </a:t>
            </a:r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19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Etendre la classe de multiplication de matrice</a:t>
            </a:r>
          </a:p>
          <a:p>
            <a:r>
              <a:rPr lang="fr-FR" smtClean="0"/>
              <a:t>Multiplier une matrice </a:t>
            </a:r>
            <a:r>
              <a:rPr lang="fr-FR" i="1" smtClean="0"/>
              <a:t>n x m </a:t>
            </a:r>
            <a:r>
              <a:rPr lang="fr-FR" smtClean="0"/>
              <a:t>par une matrice </a:t>
            </a:r>
            <a:r>
              <a:rPr lang="fr-FR" i="1" smtClean="0"/>
              <a:t>m x k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87E2-376A-4112-9444-1820FDD8CC3D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571500" y="4214813"/>
            <a:ext cx="1571625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1.0    2.0    3.0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3.0    4.0    5.0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71750" y="4071938"/>
            <a:ext cx="1214438" cy="1357312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7.0      8.0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9.0      10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214563" y="442912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571500" y="4679950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00312" y="4751388"/>
            <a:ext cx="13573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3857625" y="4429125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286250" y="4214813"/>
            <a:ext cx="3357563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1*5+2*7+3*9     1*6+2*8+3*10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3*5+4*7+5*9     3*6+4*8+5*10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63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00" y="3643313"/>
            <a:ext cx="6445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 X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125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2</a:t>
            </a:r>
          </a:p>
        </p:txBody>
      </p:sp>
      <p:sp>
        <p:nvSpPr>
          <p:cNvPr id="16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Construire une classe </a:t>
            </a:r>
            <a:r>
              <a:rPr lang="fr-FR" dirty="0" err="1"/>
              <a:t>TableauEntier</a:t>
            </a:r>
            <a:r>
              <a:rPr lang="fr-FR" dirty="0"/>
              <a:t>, </a:t>
            </a:r>
            <a:r>
              <a:rPr lang="fr-FR" dirty="0" smtClean="0"/>
              <a:t>représentant </a:t>
            </a:r>
            <a:r>
              <a:rPr lang="fr-FR" dirty="0"/>
              <a:t>un tableau d’entiers </a:t>
            </a:r>
            <a:endParaRPr lang="fr-FR" dirty="0" smtClean="0"/>
          </a:p>
          <a:p>
            <a:pPr lvl="1"/>
            <a:r>
              <a:rPr lang="fr-FR" dirty="0"/>
              <a:t>Le nombre de cases doit </a:t>
            </a:r>
            <a:r>
              <a:rPr lang="fr-FR" dirty="0" smtClean="0"/>
              <a:t>être </a:t>
            </a:r>
            <a:r>
              <a:rPr lang="fr-FR" dirty="0" smtClean="0"/>
              <a:t>fixe</a:t>
            </a:r>
            <a:r>
              <a:rPr lang="fr-FR" dirty="0"/>
              <a:t>, fourni par l’utilisateur (taille) </a:t>
            </a:r>
            <a:endParaRPr lang="fr-FR" dirty="0" smtClean="0"/>
          </a:p>
          <a:p>
            <a:pPr lvl="1"/>
            <a:r>
              <a:rPr lang="fr-FR" dirty="0" smtClean="0"/>
              <a:t>L’accès </a:t>
            </a:r>
            <a:r>
              <a:rPr lang="fr-FR" dirty="0"/>
              <a:t>aux cases est direct, à partir de leur indice </a:t>
            </a:r>
            <a:endParaRPr lang="fr-FR" dirty="0" smtClean="0"/>
          </a:p>
          <a:p>
            <a:pPr lvl="1"/>
            <a:r>
              <a:rPr lang="fr-FR" dirty="0"/>
              <a:t>Le tableau </a:t>
            </a:r>
            <a:r>
              <a:rPr lang="fr-FR" dirty="0" smtClean="0"/>
              <a:t>ne doit comporter que des valeurs de type </a:t>
            </a:r>
            <a:r>
              <a:rPr lang="fr-FR" b="1" i="1" dirty="0" err="1" smtClean="0"/>
              <a:t>int</a:t>
            </a:r>
            <a:r>
              <a:rPr lang="fr-FR" dirty="0" smtClean="0"/>
              <a:t> : ‐</a:t>
            </a:r>
            <a:r>
              <a:rPr lang="fr-FR" dirty="0"/>
              <a:t>2, </a:t>
            </a:r>
            <a:r>
              <a:rPr lang="fr-FR" dirty="0" smtClean="0"/>
              <a:t>‐</a:t>
            </a:r>
            <a:r>
              <a:rPr lang="fr-FR" dirty="0"/>
              <a:t>1, 0, 1, 2.. 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35</a:t>
            </a:fld>
            <a:endParaRPr lang="fr-FR"/>
          </a:p>
        </p:txBody>
      </p:sp>
      <p:sp>
        <p:nvSpPr>
          <p:cNvPr id="6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15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Exercice</a:t>
            </a:r>
            <a:endParaRPr dirty="0"/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des structures des données connues, créer :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interface « pile » </a:t>
            </a:r>
            <a:r>
              <a:rPr lang="fr-FR" smtClean="0"/>
              <a:t>avec les méthodes </a:t>
            </a:r>
            <a:r>
              <a:rPr lang="fr-FR" i="1" smtClean="0"/>
              <a:t>« push », « pop » , « isEmpty »</a:t>
            </a:r>
          </a:p>
          <a:p>
            <a:pPr lvl="1"/>
            <a:r>
              <a:rPr lang="fr-FR" smtClean="0"/>
              <a:t>une </a:t>
            </a:r>
            <a:r>
              <a:rPr lang="fr-FR" b="1" smtClean="0">
                <a:solidFill>
                  <a:schemeClr val="tx2"/>
                </a:solidFill>
              </a:rPr>
              <a:t>classe « maPile » </a:t>
            </a:r>
            <a:r>
              <a:rPr lang="fr-FR" smtClean="0"/>
              <a:t>qui implémente cette interface </a:t>
            </a:r>
          </a:p>
          <a:p>
            <a:pPr lvl="1"/>
            <a:r>
              <a:rPr lang="fr-FR" smtClean="0"/>
              <a:t>un programme qui manipule une </a:t>
            </a:r>
            <a:r>
              <a:rPr lang="fr-FR" b="1" smtClean="0">
                <a:solidFill>
                  <a:schemeClr val="tx2"/>
                </a:solidFill>
              </a:rPr>
              <a:t>pile</a:t>
            </a:r>
            <a:r>
              <a:rPr lang="fr-FR" smtClean="0">
                <a:solidFill>
                  <a:schemeClr val="tx2"/>
                </a:solidFill>
              </a:rPr>
              <a:t> d’objets de la</a:t>
            </a:r>
            <a:r>
              <a:rPr lang="fr-FR" b="1" smtClean="0"/>
              <a:t> </a:t>
            </a:r>
            <a:r>
              <a:rPr lang="fr-FR" smtClean="0">
                <a:solidFill>
                  <a:schemeClr val="tx2"/>
                </a:solidFill>
              </a:rPr>
              <a:t>classe </a:t>
            </a:r>
            <a:r>
              <a:rPr lang="fr-FR" b="1" smtClean="0">
                <a:solidFill>
                  <a:schemeClr val="tx2"/>
                </a:solidFill>
              </a:rPr>
              <a:t>Employee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7B33-A37D-416A-B751-763CA0257273}" type="slidenum">
              <a:rPr lang="fr-FR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357313"/>
            <a:ext cx="2808312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Implémenter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Department</a:t>
            </a:r>
            <a:r>
              <a:rPr lang="fr-FR" sz="2600" dirty="0" smtClean="0"/>
              <a:t> à l’aide de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ArrayList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Ecrire un programme qui augmente le salaire de tous les employés d’un département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D4445-AEB8-486A-9C89-F8A5B51A8666}" type="slidenum">
              <a:rPr lang="fr-FR"/>
              <a:pPr>
                <a:defRPr/>
              </a:pPr>
              <a:t>37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68" y="1340768"/>
            <a:ext cx="6411431" cy="511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06674"/>
            <a:ext cx="3131840" cy="490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407276" cy="471487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Tables de Hachage</a:t>
            </a:r>
          </a:p>
          <a:p>
            <a:pPr lvl="1"/>
            <a:r>
              <a:rPr lang="fr-FR" dirty="0" smtClean="0"/>
              <a:t>Structure d’accès direct </a:t>
            </a:r>
            <a:r>
              <a:rPr lang="fr-FR" b="1" dirty="0" smtClean="0">
                <a:solidFill>
                  <a:schemeClr val="tx2"/>
                </a:solidFill>
              </a:rPr>
              <a:t>&lt;</a:t>
            </a:r>
            <a:r>
              <a:rPr lang="fr-FR" b="1" dirty="0" smtClean="0">
                <a:solidFill>
                  <a:schemeClr val="tx2"/>
                </a:solidFill>
              </a:rPr>
              <a:t>clé, valeur</a:t>
            </a:r>
            <a:r>
              <a:rPr lang="fr-FR" b="1" dirty="0" smtClean="0">
                <a:solidFill>
                  <a:schemeClr val="tx2"/>
                </a:solidFill>
              </a:rPr>
              <a:t>&gt;</a:t>
            </a:r>
            <a:endParaRPr lang="fr-FR" dirty="0" smtClean="0"/>
          </a:p>
          <a:p>
            <a:pPr lvl="1"/>
            <a:r>
              <a:rPr lang="fr-FR" dirty="0" smtClean="0"/>
              <a:t>L’accès </a:t>
            </a:r>
            <a:r>
              <a:rPr lang="fr-FR" dirty="0" smtClean="0"/>
              <a:t>se </a:t>
            </a:r>
            <a:r>
              <a:rPr lang="fr-FR" dirty="0" smtClean="0"/>
              <a:t>fait via sa </a:t>
            </a:r>
            <a:r>
              <a:rPr lang="fr-FR" b="1" dirty="0" smtClean="0">
                <a:solidFill>
                  <a:schemeClr val="tx2"/>
                </a:solidFill>
              </a:rPr>
              <a:t>clé 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 smtClean="0"/>
              <a:t>clé </a:t>
            </a:r>
            <a:r>
              <a:rPr lang="fr-FR" dirty="0" smtClean="0"/>
              <a:t>est transformée en index par </a:t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fonction de hachage</a:t>
            </a:r>
            <a:r>
              <a:rPr lang="fr-FR" dirty="0" smtClean="0"/>
              <a:t>. </a:t>
            </a:r>
            <a:endParaRPr lang="fr-FR" dirty="0" smtClean="0"/>
          </a:p>
          <a:p>
            <a:pPr lvl="1"/>
            <a:r>
              <a:rPr lang="fr-FR" dirty="0" smtClean="0"/>
              <a:t>Interface </a:t>
            </a:r>
            <a:r>
              <a:rPr lang="fr-FR" b="1" dirty="0" err="1">
                <a:solidFill>
                  <a:schemeClr val="tx2"/>
                </a:solidFill>
              </a:rPr>
              <a:t>Map</a:t>
            </a:r>
            <a:r>
              <a:rPr lang="fr-FR" dirty="0"/>
              <a:t> :  définition générale</a:t>
            </a:r>
          </a:p>
          <a:p>
            <a:pPr marL="2971800" lvl="2"/>
            <a:r>
              <a:rPr lang="fr-FR" i="1" dirty="0"/>
              <a:t>put, </a:t>
            </a:r>
            <a:r>
              <a:rPr lang="fr-FR" i="1" dirty="0" err="1"/>
              <a:t>get</a:t>
            </a:r>
            <a:r>
              <a:rPr lang="fr-FR" i="1" dirty="0"/>
              <a:t>, </a:t>
            </a:r>
            <a:r>
              <a:rPr lang="fr-FR" i="1" dirty="0" err="1"/>
              <a:t>containsKey</a:t>
            </a:r>
            <a:r>
              <a:rPr lang="fr-FR" i="1" dirty="0"/>
              <a:t>,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err="1" smtClean="0"/>
              <a:t>containsValue</a:t>
            </a:r>
            <a:r>
              <a:rPr lang="fr-FR" i="1" dirty="0" smtClean="0"/>
              <a:t>,</a:t>
            </a:r>
            <a:br>
              <a:rPr lang="fr-FR" i="1" dirty="0" smtClean="0"/>
            </a:br>
            <a:r>
              <a:rPr lang="fr-FR" i="1" dirty="0" smtClean="0"/>
              <a:t> </a:t>
            </a:r>
            <a:r>
              <a:rPr lang="fr-FR" i="1" dirty="0" err="1"/>
              <a:t>isEmpty</a:t>
            </a:r>
            <a:r>
              <a:rPr lang="fr-FR" dirty="0"/>
              <a:t>…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9F849-AE49-4DB9-A0A3-42A6D6C7EA0F}" type="slidenum">
              <a:rPr lang="fr-FR"/>
              <a:pPr>
                <a:defRPr/>
              </a:pPr>
              <a:t>38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95127"/>
              </p:ext>
            </p:extLst>
          </p:nvPr>
        </p:nvGraphicFramePr>
        <p:xfrm>
          <a:off x="486371" y="4437112"/>
          <a:ext cx="762000" cy="1982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Clé</a:t>
                      </a:r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endCxn id="14" idx="1"/>
          </p:cNvCxnSpPr>
          <p:nvPr/>
        </p:nvCxnSpPr>
        <p:spPr>
          <a:xfrm flipV="1">
            <a:off x="914996" y="5186412"/>
            <a:ext cx="928687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8" idx="1"/>
          </p:cNvCxnSpPr>
          <p:nvPr/>
        </p:nvCxnSpPr>
        <p:spPr>
          <a:xfrm flipV="1">
            <a:off x="914996" y="5686475"/>
            <a:ext cx="1071562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3683" y="4437112"/>
            <a:ext cx="928688" cy="368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Valeur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683" y="5008612"/>
            <a:ext cx="857250" cy="357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86558" y="5508675"/>
            <a:ext cx="857250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4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Spécialiser la classe </a:t>
            </a:r>
            <a:r>
              <a:rPr lang="fr-FR" b="1" dirty="0" err="1" smtClean="0">
                <a:solidFill>
                  <a:schemeClr val="tx2"/>
                </a:solidFill>
              </a:rPr>
              <a:t>Department</a:t>
            </a:r>
            <a:r>
              <a:rPr lang="fr-FR" dirty="0" smtClean="0"/>
              <a:t> de manière à ce qu’elle garde les employées dans un objet </a:t>
            </a:r>
            <a:r>
              <a:rPr lang="fr-FR" b="1" dirty="0" err="1" smtClean="0">
                <a:solidFill>
                  <a:schemeClr val="tx2"/>
                </a:solidFill>
              </a:rPr>
              <a:t>HashMap</a:t>
            </a:r>
            <a:endParaRPr lang="fr-FR" dirty="0" smtClean="0"/>
          </a:p>
          <a:p>
            <a:pPr lvl="1"/>
            <a:r>
              <a:rPr lang="fr-FR" dirty="0" smtClean="0"/>
              <a:t>Utiliser comme clé le nom de l’employé</a:t>
            </a:r>
          </a:p>
          <a:p>
            <a:r>
              <a:rPr lang="fr-FR" dirty="0" smtClean="0"/>
              <a:t>Ecrire </a:t>
            </a:r>
            <a:r>
              <a:rPr lang="fr-FR" dirty="0" smtClean="0"/>
              <a:t>un programme qui augmente le salaire d’un seul employé du département</a:t>
            </a:r>
          </a:p>
          <a:p>
            <a:pPr lvl="1"/>
            <a:r>
              <a:rPr lang="fr-FR" dirty="0" smtClean="0"/>
              <a:t>Le nom de l’employé est donné en entrée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42EA-581A-4078-BF56-1F25D5299CDA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 Orientation à Objets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576" y="1567333"/>
            <a:ext cx="6264696" cy="47419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b="1" dirty="0">
                <a:solidFill>
                  <a:schemeClr val="tx2"/>
                </a:solidFill>
              </a:rPr>
              <a:t>Classe </a:t>
            </a:r>
          </a:p>
          <a:p>
            <a:pPr lvl="1">
              <a:defRPr/>
            </a:pPr>
            <a:r>
              <a:rPr lang="fr-FR" dirty="0"/>
              <a:t>Définition des propriétés et du </a:t>
            </a:r>
            <a:r>
              <a:rPr lang="fr-FR" b="1" dirty="0"/>
              <a:t>comportement</a:t>
            </a:r>
          </a:p>
          <a:p>
            <a:pPr lvl="1">
              <a:defRPr/>
            </a:pPr>
            <a:r>
              <a:rPr lang="fr-FR" b="1" dirty="0">
                <a:solidFill>
                  <a:srgbClr val="7030A0"/>
                </a:solidFill>
              </a:rPr>
              <a:t>Attributs &amp; méthodes  </a:t>
            </a:r>
          </a:p>
          <a:p>
            <a:pPr>
              <a:defRPr/>
            </a:pPr>
            <a:r>
              <a:rPr lang="fr-FR" b="1" dirty="0">
                <a:solidFill>
                  <a:schemeClr val="tx2"/>
                </a:solidFill>
              </a:rPr>
              <a:t>Objet </a:t>
            </a:r>
          </a:p>
          <a:p>
            <a:pPr lvl="1">
              <a:defRPr/>
            </a:pPr>
            <a:r>
              <a:rPr lang="fr-FR" dirty="0"/>
              <a:t>Un individu, une instance</a:t>
            </a:r>
          </a:p>
          <a:p>
            <a:pPr lvl="1">
              <a:defRPr/>
            </a:pPr>
            <a:r>
              <a:rPr lang="fr-FR" dirty="0"/>
              <a:t>Comportement défini par la classe</a:t>
            </a:r>
          </a:p>
          <a:p>
            <a:pPr lvl="1">
              <a:defRPr/>
            </a:pPr>
            <a:r>
              <a:rPr lang="fr-FR" b="1" u="sng" dirty="0">
                <a:solidFill>
                  <a:srgbClr val="7030A0"/>
                </a:solidFill>
              </a:rPr>
              <a:t>État</a:t>
            </a:r>
            <a:r>
              <a:rPr lang="fr-FR" dirty="0"/>
              <a:t> &amp; </a:t>
            </a:r>
            <a:r>
              <a:rPr lang="fr-FR" b="1" u="sng" dirty="0">
                <a:solidFill>
                  <a:srgbClr val="7030A0"/>
                </a:solidFill>
              </a:rPr>
              <a:t>identité</a:t>
            </a:r>
            <a:r>
              <a:rPr lang="fr-FR" dirty="0"/>
              <a:t> propres  </a:t>
            </a:r>
          </a:p>
          <a:p>
            <a:r>
              <a:rPr lang="fr-FR" sz="3000" dirty="0"/>
              <a:t> </a:t>
            </a:r>
            <a:r>
              <a:rPr lang="fr-FR" sz="3000" b="1" dirty="0">
                <a:solidFill>
                  <a:schemeClr val="tx2"/>
                </a:solidFill>
              </a:rPr>
              <a:t>Encapsulation : </a:t>
            </a:r>
            <a:endParaRPr lang="fr-FR" sz="3000" b="1" dirty="0" smtClean="0">
              <a:solidFill>
                <a:schemeClr val="tx2"/>
              </a:solidFill>
            </a:endParaRPr>
          </a:p>
          <a:p>
            <a:pPr lvl="1"/>
            <a:r>
              <a:rPr lang="fr-FR" sz="3000" dirty="0" smtClean="0"/>
              <a:t>Les données </a:t>
            </a:r>
            <a:r>
              <a:rPr lang="fr-FR" sz="3000" dirty="0"/>
              <a:t>sont isolées</a:t>
            </a:r>
          </a:p>
          <a:p>
            <a:endParaRPr lang="fr-FR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40770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2465" y="1532210"/>
            <a:ext cx="2915039" cy="2209800"/>
            <a:chOff x="5545393" y="3733800"/>
            <a:chExt cx="2608007" cy="2209800"/>
          </a:xfrm>
        </p:grpSpPr>
        <p:sp>
          <p:nvSpPr>
            <p:cNvPr id="13" name="Rectangle 12"/>
            <p:cNvSpPr/>
            <p:nvPr/>
          </p:nvSpPr>
          <p:spPr>
            <a:xfrm>
              <a:off x="6095999" y="3733800"/>
              <a:ext cx="2057401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3886200"/>
              <a:ext cx="18288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/>
                <a:t>Données </a:t>
              </a:r>
              <a:endParaRPr lang="fr-FR" sz="2000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4984937"/>
              <a:ext cx="1905000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/>
                <a:t>Méthodes </a:t>
              </a:r>
            </a:p>
            <a:p>
              <a:pPr algn="ctr"/>
              <a:r>
                <a:rPr lang="fr-FR" sz="2000" b="1" i="1" dirty="0" smtClean="0"/>
                <a:t>(manipulation)</a:t>
              </a:r>
              <a:endParaRPr lang="fr-FR" sz="2000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45393" y="4984937"/>
              <a:ext cx="533399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53200" y="4286310"/>
              <a:ext cx="0" cy="6986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696200" y="4286310"/>
              <a:ext cx="0" cy="6986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588224" y="4437112"/>
            <a:ext cx="2376264" cy="15696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Encapsulation</a:t>
            </a:r>
          </a:p>
          <a:p>
            <a:pPr algn="ctr"/>
            <a:r>
              <a:rPr lang="fr-FR" sz="2400" dirty="0" smtClean="0"/>
              <a:t>Données </a:t>
            </a:r>
            <a:endParaRPr lang="fr-FR" sz="2400" dirty="0"/>
          </a:p>
          <a:p>
            <a:pPr algn="ctr"/>
            <a:r>
              <a:rPr lang="fr-FR" sz="2400" dirty="0" smtClean="0"/>
              <a:t>+</a:t>
            </a:r>
          </a:p>
          <a:p>
            <a:pPr algn="ctr"/>
            <a:r>
              <a:rPr lang="fr-FR" sz="2400" dirty="0" smtClean="0"/>
              <a:t>Traitement</a:t>
            </a:r>
          </a:p>
        </p:txBody>
      </p: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5343872" y="3137290"/>
            <a:ext cx="6685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6472" y="107501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Classe</a:t>
            </a:r>
            <a:endParaRPr lang="fr-FR" sz="24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9B06-28D5-AD43-B854-0F7BF75C30E7}" type="datetime1">
              <a:rPr lang="fr-FR" smtClean="0"/>
              <a:t>31/08/12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" y="2204864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" y="3933056"/>
            <a:ext cx="107886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2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71414"/>
            <a:ext cx="70648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Exceptions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1F497D"/>
                </a:solidFill>
              </a:rPr>
              <a:t>Robustesse</a:t>
            </a:r>
            <a:r>
              <a:rPr lang="fr-FR" dirty="0" smtClean="0"/>
              <a:t>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1F497D"/>
                </a:solidFill>
              </a:rPr>
              <a:t>Exception</a:t>
            </a:r>
          </a:p>
          <a:p>
            <a:pPr lvl="1"/>
            <a:r>
              <a:rPr lang="fr-FR" dirty="0"/>
              <a:t>Situation exceptionnelle</a:t>
            </a:r>
          </a:p>
          <a:p>
            <a:pPr lvl="1"/>
            <a:r>
              <a:rPr lang="fr-FR" dirty="0"/>
              <a:t>Obstacle à l’exécution d’une méthode / </a:t>
            </a:r>
            <a:r>
              <a:rPr lang="fr-FR" dirty="0" smtClean="0"/>
              <a:t>application</a:t>
            </a:r>
          </a:p>
          <a:p>
            <a:pPr lvl="1"/>
            <a:r>
              <a:rPr lang="fr-FR" b="1" dirty="0" smtClean="0"/>
              <a:t>Causes variées </a:t>
            </a:r>
            <a:r>
              <a:rPr lang="fr-FR" dirty="0"/>
              <a:t>: Fautes de </a:t>
            </a:r>
            <a:r>
              <a:rPr lang="fr-FR" dirty="0" smtClean="0"/>
              <a:t>saisie, erreur matériel ou de programmation 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Mécanisme </a:t>
            </a:r>
            <a:r>
              <a:rPr lang="fr-FR" b="1" dirty="0" smtClean="0"/>
              <a:t>en </a:t>
            </a:r>
            <a:r>
              <a:rPr lang="fr-FR" b="1" dirty="0"/>
              <a:t>2 étapes </a:t>
            </a:r>
            <a:r>
              <a:rPr lang="fr-FR" dirty="0" smtClean="0"/>
              <a:t>: </a:t>
            </a:r>
            <a:endParaRPr lang="fr-FR" b="1" dirty="0" smtClean="0"/>
          </a:p>
          <a:p>
            <a:pPr marL="971550" lvl="1" indent="-457200">
              <a:buFont typeface="+mj-lt"/>
              <a:buAutoNum type="arabicParenR"/>
              <a:defRPr/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rgbClr val="1F497D"/>
                </a:solidFill>
              </a:rPr>
              <a:t>levée</a:t>
            </a:r>
            <a:r>
              <a:rPr lang="fr-FR" dirty="0" smtClean="0"/>
              <a:t> de l’exception </a:t>
            </a:r>
          </a:p>
          <a:p>
            <a:pPr lvl="2">
              <a:defRPr/>
            </a:pPr>
            <a:r>
              <a:rPr lang="fr-FR" sz="2600" dirty="0" smtClean="0"/>
              <a:t>Un </a:t>
            </a:r>
            <a:r>
              <a:rPr lang="fr-FR" sz="2600" dirty="0"/>
              <a:t>problème arrive, une exception est levée </a:t>
            </a:r>
          </a:p>
          <a:p>
            <a:pPr marL="971550" lvl="1" indent="-457200">
              <a:buFont typeface="+mj-lt"/>
              <a:buAutoNum type="arabicParenR"/>
              <a:defRPr/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rgbClr val="1F497D"/>
                </a:solidFill>
              </a:rPr>
              <a:t>traitement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de l’exception</a:t>
            </a:r>
          </a:p>
          <a:p>
            <a:pPr lvl="2">
              <a:defRPr/>
            </a:pPr>
            <a:r>
              <a:rPr lang="fr-FR" dirty="0"/>
              <a:t>Celui qui </a:t>
            </a:r>
            <a:r>
              <a:rPr lang="fr-FR" b="1" dirty="0"/>
              <a:t>sait traiter </a:t>
            </a:r>
            <a:r>
              <a:rPr lang="fr-FR" dirty="0"/>
              <a:t>l’exception la capture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agit </a:t>
            </a:r>
            <a:r>
              <a:rPr lang="fr-FR" dirty="0"/>
              <a:t>en </a:t>
            </a:r>
            <a:r>
              <a:rPr lang="fr-FR" dirty="0" smtClean="0"/>
              <a:t>conséquence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A284-143E-4AE6-B2C5-7A5145B27D5C}" type="slidenum">
              <a:rPr lang="fr-FR"/>
              <a:pPr>
                <a:defRPr/>
              </a:pPr>
              <a:t>41</a:t>
            </a:fld>
            <a:endParaRPr lang="fr-FR"/>
          </a:p>
        </p:txBody>
      </p:sp>
      <p:pic>
        <p:nvPicPr>
          <p:cNvPr id="33801" name="Picture 7" descr="C:\Users\kirsch\AppData\Local\Microsoft\Windows\Temporary Internet Files\Content.IE5\8J44T3FQ\MCj007862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309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80312" y="5445224"/>
            <a:ext cx="1152128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sz="2000" dirty="0" smtClean="0"/>
              <a:t>JVM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380312" y="4797152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380312" y="4365104"/>
            <a:ext cx="1152128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3717032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6993983" y="5877272"/>
            <a:ext cx="20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17" name="Multiplication 16"/>
          <p:cNvSpPr/>
          <p:nvPr/>
        </p:nvSpPr>
        <p:spPr>
          <a:xfrm>
            <a:off x="8100392" y="3789040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une 17"/>
          <p:cNvSpPr/>
          <p:nvPr/>
        </p:nvSpPr>
        <p:spPr>
          <a:xfrm rot="16200000">
            <a:off x="8244408" y="5085184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244408" y="4101104"/>
            <a:ext cx="96464" cy="1044876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6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</a:t>
            </a:r>
            <a:r>
              <a:rPr lang="fr-FR" dirty="0" smtClean="0"/>
              <a:t>xceptions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9632" y="1415673"/>
            <a:ext cx="6192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1F497D"/>
                </a:solidFill>
              </a:rPr>
              <a:t>try</a:t>
            </a:r>
            <a:r>
              <a:rPr lang="fr-FR" sz="2400" dirty="0" smtClean="0">
                <a:solidFill>
                  <a:srgbClr val="1F497D"/>
                </a:solidFill>
              </a:rPr>
              <a:t> </a:t>
            </a:r>
            <a:r>
              <a:rPr lang="fr-FR" sz="2400" b="1" dirty="0" smtClean="0"/>
              <a:t>{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	bloc de contrôle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instructions pouvant lever une exception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 </a:t>
            </a:r>
          </a:p>
          <a:p>
            <a:pPr>
              <a:tabLst>
                <a:tab pos="530225" algn="l"/>
              </a:tabLst>
            </a:pPr>
            <a:r>
              <a:rPr lang="fr-FR" sz="2400" b="1" dirty="0" smtClean="0"/>
              <a:t> } </a:t>
            </a:r>
            <a:r>
              <a:rPr lang="fr-FR" sz="2400" b="1" dirty="0" smtClean="0">
                <a:solidFill>
                  <a:srgbClr val="1F497D"/>
                </a:solidFill>
              </a:rPr>
              <a:t>catch</a:t>
            </a:r>
            <a:r>
              <a:rPr lang="fr-FR" sz="2400" b="1" dirty="0" smtClean="0"/>
              <a:t> ( </a:t>
            </a:r>
            <a:r>
              <a:rPr lang="fr-FR" sz="2400" b="1" dirty="0" err="1" smtClean="0"/>
              <a:t>XXXException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xe</a:t>
            </a:r>
            <a:r>
              <a:rPr lang="fr-FR" sz="24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traitement exception de type XXX</a:t>
            </a:r>
          </a:p>
          <a:p>
            <a:pPr>
              <a:tabLst>
                <a:tab pos="530225" algn="l"/>
              </a:tabLst>
            </a:pPr>
            <a:endParaRPr lang="fr-FR" sz="2400" dirty="0" smtClean="0"/>
          </a:p>
          <a:p>
            <a:pPr>
              <a:tabLst>
                <a:tab pos="530225" algn="l"/>
              </a:tabLst>
            </a:pPr>
            <a:r>
              <a:rPr lang="fr-FR" sz="2400" b="1" dirty="0" smtClean="0"/>
              <a:t> } </a:t>
            </a:r>
            <a:r>
              <a:rPr lang="fr-FR" sz="2400" b="1" dirty="0" smtClean="0">
                <a:solidFill>
                  <a:srgbClr val="1F497D"/>
                </a:solidFill>
              </a:rPr>
              <a:t>catch</a:t>
            </a:r>
            <a:r>
              <a:rPr lang="fr-FR" sz="2400" b="1" dirty="0" smtClean="0"/>
              <a:t> ( </a:t>
            </a:r>
            <a:r>
              <a:rPr lang="fr-FR" sz="2400" b="1" dirty="0" err="1" smtClean="0"/>
              <a:t>YYYException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ye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1F497D"/>
                </a:solidFill>
              </a:rPr>
              <a:t>|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ZZZException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ze</a:t>
            </a:r>
            <a:r>
              <a:rPr lang="fr-FR" sz="24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traitement exceptions de type YYY et ZZZ</a:t>
            </a:r>
          </a:p>
          <a:p>
            <a:pPr>
              <a:tabLst>
                <a:tab pos="530225" algn="l"/>
              </a:tabLst>
            </a:pPr>
            <a:endParaRPr lang="fr-FR" sz="2400" dirty="0" smtClean="0"/>
          </a:p>
          <a:p>
            <a:pPr>
              <a:tabLst>
                <a:tab pos="530225" algn="l"/>
              </a:tabLst>
            </a:pPr>
            <a:r>
              <a:rPr lang="fr-FR" sz="2400" b="1" dirty="0"/>
              <a:t> </a:t>
            </a:r>
            <a:r>
              <a:rPr lang="fr-FR" sz="2400" b="1" dirty="0" smtClean="0"/>
              <a:t>} </a:t>
            </a:r>
            <a:r>
              <a:rPr lang="fr-FR" sz="2400" b="1" dirty="0" err="1" smtClean="0">
                <a:solidFill>
                  <a:srgbClr val="1F497D"/>
                </a:solidFill>
              </a:rPr>
              <a:t>finally</a:t>
            </a:r>
            <a:r>
              <a:rPr lang="fr-FR" sz="2400" b="1" dirty="0" smtClean="0"/>
              <a:t> {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  	traitement qui s’exécute quoi qu’il arrive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}</a:t>
            </a:r>
          </a:p>
        </p:txBody>
      </p:sp>
      <p:sp>
        <p:nvSpPr>
          <p:cNvPr id="8" name="Ellipse 7"/>
          <p:cNvSpPr/>
          <p:nvPr/>
        </p:nvSpPr>
        <p:spPr>
          <a:xfrm>
            <a:off x="7092280" y="1700808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Mise en observation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236296" y="4581128"/>
            <a:ext cx="165618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Java7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7164288" y="5445224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Finalisation garantie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6372200" y="3140968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Traitement </a:t>
            </a:r>
            <a:endParaRPr lang="fr-FR" b="1" dirty="0"/>
          </a:p>
        </p:txBody>
      </p:sp>
      <p:pic>
        <p:nvPicPr>
          <p:cNvPr id="13" name="Picture 2" descr="C:\Users\kirsch\AppData\Local\Microsoft\Windows\Temporary Internet Files\Content.IE5\FA9542Q1\MCj029008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255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kirsch\AppData\Local\Microsoft\Windows\Temporary Internet Files\Content.IE5\ZAU1YVCK\MCj019939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5128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36278" y="2837136"/>
            <a:ext cx="20959" cy="13119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268"/>
            <a:ext cx="7340600" cy="5537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 </a:t>
            </a:r>
            <a:r>
              <a:rPr lang="fr-FR" dirty="0"/>
              <a:t>d’exceptions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31/08/12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39552" y="3068960"/>
            <a:ext cx="775237" cy="2416371"/>
          </a:xfrm>
          <a:custGeom>
            <a:avLst/>
            <a:gdLst>
              <a:gd name="connsiteX0" fmla="*/ 991261 w 991261"/>
              <a:gd name="connsiteY0" fmla="*/ 2416371 h 2416371"/>
              <a:gd name="connsiteX1" fmla="*/ 758934 w 991261"/>
              <a:gd name="connsiteY1" fmla="*/ 2400881 h 2416371"/>
              <a:gd name="connsiteX2" fmla="*/ 696980 w 991261"/>
              <a:gd name="connsiteY2" fmla="*/ 2385392 h 2416371"/>
              <a:gd name="connsiteX3" fmla="*/ 511119 w 991261"/>
              <a:gd name="connsiteY3" fmla="*/ 2354412 h 2416371"/>
              <a:gd name="connsiteX4" fmla="*/ 433677 w 991261"/>
              <a:gd name="connsiteY4" fmla="*/ 2323433 h 2416371"/>
              <a:gd name="connsiteX5" fmla="*/ 247815 w 991261"/>
              <a:gd name="connsiteY5" fmla="*/ 2292454 h 2416371"/>
              <a:gd name="connsiteX6" fmla="*/ 201350 w 991261"/>
              <a:gd name="connsiteY6" fmla="*/ 2276965 h 2416371"/>
              <a:gd name="connsiteX7" fmla="*/ 185861 w 991261"/>
              <a:gd name="connsiteY7" fmla="*/ 2230496 h 2416371"/>
              <a:gd name="connsiteX8" fmla="*/ 92931 w 991261"/>
              <a:gd name="connsiteY8" fmla="*/ 2060111 h 2416371"/>
              <a:gd name="connsiteX9" fmla="*/ 77442 w 991261"/>
              <a:gd name="connsiteY9" fmla="*/ 1982663 h 2416371"/>
              <a:gd name="connsiteX10" fmla="*/ 61954 w 991261"/>
              <a:gd name="connsiteY10" fmla="*/ 1889726 h 2416371"/>
              <a:gd name="connsiteX11" fmla="*/ 0 w 991261"/>
              <a:gd name="connsiteY11" fmla="*/ 1796788 h 2416371"/>
              <a:gd name="connsiteX12" fmla="*/ 15488 w 991261"/>
              <a:gd name="connsiteY12" fmla="*/ 1115248 h 2416371"/>
              <a:gd name="connsiteX13" fmla="*/ 77442 w 991261"/>
              <a:gd name="connsiteY13" fmla="*/ 913884 h 2416371"/>
              <a:gd name="connsiteX14" fmla="*/ 108419 w 991261"/>
              <a:gd name="connsiteY14" fmla="*/ 789967 h 2416371"/>
              <a:gd name="connsiteX15" fmla="*/ 123907 w 991261"/>
              <a:gd name="connsiteY15" fmla="*/ 604093 h 2416371"/>
              <a:gd name="connsiteX16" fmla="*/ 139396 w 991261"/>
              <a:gd name="connsiteY16" fmla="*/ 557624 h 2416371"/>
              <a:gd name="connsiteX17" fmla="*/ 185861 w 991261"/>
              <a:gd name="connsiteY17" fmla="*/ 449197 h 2416371"/>
              <a:gd name="connsiteX18" fmla="*/ 247815 w 991261"/>
              <a:gd name="connsiteY18" fmla="*/ 325281 h 2416371"/>
              <a:gd name="connsiteX19" fmla="*/ 309769 w 991261"/>
              <a:gd name="connsiteY19" fmla="*/ 216854 h 2416371"/>
              <a:gd name="connsiteX20" fmla="*/ 340746 w 991261"/>
              <a:gd name="connsiteY20" fmla="*/ 170385 h 2416371"/>
              <a:gd name="connsiteX21" fmla="*/ 433677 w 991261"/>
              <a:gd name="connsiteY21" fmla="*/ 108427 h 2416371"/>
              <a:gd name="connsiteX22" fmla="*/ 464654 w 991261"/>
              <a:gd name="connsiteY22" fmla="*/ 61958 h 2416371"/>
              <a:gd name="connsiteX23" fmla="*/ 511119 w 991261"/>
              <a:gd name="connsiteY23" fmla="*/ 46469 h 2416371"/>
              <a:gd name="connsiteX24" fmla="*/ 557584 w 991261"/>
              <a:gd name="connsiteY24" fmla="*/ 15490 h 2416371"/>
              <a:gd name="connsiteX25" fmla="*/ 588561 w 991261"/>
              <a:gd name="connsiteY25" fmla="*/ 0 h 241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1261" h="2416371">
                <a:moveTo>
                  <a:pt x="991261" y="2416371"/>
                </a:moveTo>
                <a:cubicBezTo>
                  <a:pt x="913819" y="2411208"/>
                  <a:pt x="836122" y="2409007"/>
                  <a:pt x="758934" y="2400881"/>
                </a:cubicBezTo>
                <a:cubicBezTo>
                  <a:pt x="737764" y="2398652"/>
                  <a:pt x="717760" y="2390010"/>
                  <a:pt x="696980" y="2385392"/>
                </a:cubicBezTo>
                <a:cubicBezTo>
                  <a:pt x="615439" y="2367271"/>
                  <a:pt x="601640" y="2367345"/>
                  <a:pt x="511119" y="2354412"/>
                </a:cubicBezTo>
                <a:cubicBezTo>
                  <a:pt x="485305" y="2344086"/>
                  <a:pt x="460307" y="2331422"/>
                  <a:pt x="433677" y="2323433"/>
                </a:cubicBezTo>
                <a:cubicBezTo>
                  <a:pt x="392506" y="2311081"/>
                  <a:pt x="282354" y="2297389"/>
                  <a:pt x="247815" y="2292454"/>
                </a:cubicBezTo>
                <a:cubicBezTo>
                  <a:pt x="232327" y="2287291"/>
                  <a:pt x="212894" y="2288510"/>
                  <a:pt x="201350" y="2276965"/>
                </a:cubicBezTo>
                <a:cubicBezTo>
                  <a:pt x="189805" y="2265419"/>
                  <a:pt x="192617" y="2245360"/>
                  <a:pt x="185861" y="2230496"/>
                </a:cubicBezTo>
                <a:cubicBezTo>
                  <a:pt x="135663" y="2120054"/>
                  <a:pt x="141426" y="2132862"/>
                  <a:pt x="92931" y="2060111"/>
                </a:cubicBezTo>
                <a:cubicBezTo>
                  <a:pt x="87768" y="2034295"/>
                  <a:pt x="82151" y="2008566"/>
                  <a:pt x="77442" y="1982663"/>
                </a:cubicBezTo>
                <a:cubicBezTo>
                  <a:pt x="71824" y="1951763"/>
                  <a:pt x="74033" y="1918717"/>
                  <a:pt x="61954" y="1889726"/>
                </a:cubicBezTo>
                <a:cubicBezTo>
                  <a:pt x="47635" y="1855358"/>
                  <a:pt x="0" y="1796788"/>
                  <a:pt x="0" y="1796788"/>
                </a:cubicBezTo>
                <a:cubicBezTo>
                  <a:pt x="5163" y="1569608"/>
                  <a:pt x="2401" y="1342109"/>
                  <a:pt x="15488" y="1115248"/>
                </a:cubicBezTo>
                <a:cubicBezTo>
                  <a:pt x="19731" y="1041695"/>
                  <a:pt x="52516" y="980359"/>
                  <a:pt x="77442" y="913884"/>
                </a:cubicBezTo>
                <a:cubicBezTo>
                  <a:pt x="97855" y="859446"/>
                  <a:pt x="95213" y="856002"/>
                  <a:pt x="108419" y="789967"/>
                </a:cubicBezTo>
                <a:cubicBezTo>
                  <a:pt x="113582" y="728009"/>
                  <a:pt x="115691" y="665720"/>
                  <a:pt x="123907" y="604093"/>
                </a:cubicBezTo>
                <a:cubicBezTo>
                  <a:pt x="126065" y="587909"/>
                  <a:pt x="132965" y="572631"/>
                  <a:pt x="139396" y="557624"/>
                </a:cubicBezTo>
                <a:cubicBezTo>
                  <a:pt x="161253" y="506621"/>
                  <a:pt x="174684" y="499499"/>
                  <a:pt x="185861" y="449197"/>
                </a:cubicBezTo>
                <a:cubicBezTo>
                  <a:pt x="211668" y="333060"/>
                  <a:pt x="170917" y="376550"/>
                  <a:pt x="247815" y="325281"/>
                </a:cubicBezTo>
                <a:cubicBezTo>
                  <a:pt x="272950" y="249873"/>
                  <a:pt x="251164" y="298908"/>
                  <a:pt x="309769" y="216854"/>
                </a:cubicBezTo>
                <a:cubicBezTo>
                  <a:pt x="320589" y="201705"/>
                  <a:pt x="326737" y="182644"/>
                  <a:pt x="340746" y="170385"/>
                </a:cubicBezTo>
                <a:cubicBezTo>
                  <a:pt x="368764" y="145868"/>
                  <a:pt x="433677" y="108427"/>
                  <a:pt x="433677" y="108427"/>
                </a:cubicBezTo>
                <a:cubicBezTo>
                  <a:pt x="444003" y="92937"/>
                  <a:pt x="450118" y="73588"/>
                  <a:pt x="464654" y="61958"/>
                </a:cubicBezTo>
                <a:cubicBezTo>
                  <a:pt x="477402" y="51759"/>
                  <a:pt x="496517" y="53771"/>
                  <a:pt x="511119" y="46469"/>
                </a:cubicBezTo>
                <a:cubicBezTo>
                  <a:pt x="527769" y="38144"/>
                  <a:pt x="541622" y="25068"/>
                  <a:pt x="557584" y="15490"/>
                </a:cubicBezTo>
                <a:cubicBezTo>
                  <a:pt x="567483" y="9550"/>
                  <a:pt x="578235" y="5163"/>
                  <a:pt x="588561" y="0"/>
                </a:cubicBezTo>
              </a:path>
            </a:pathLst>
          </a:custGeom>
          <a:ln w="28575" cmpd="sng">
            <a:solidFill>
              <a:schemeClr val="accent2"/>
            </a:solidFill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418188" y="1963935"/>
            <a:ext cx="774423" cy="1552194"/>
          </a:xfrm>
          <a:custGeom>
            <a:avLst/>
            <a:gdLst>
              <a:gd name="connsiteX0" fmla="*/ 774423 w 774423"/>
              <a:gd name="connsiteY0" fmla="*/ 1552194 h 1552194"/>
              <a:gd name="connsiteX1" fmla="*/ 309770 w 774423"/>
              <a:gd name="connsiteY1" fmla="*/ 1521215 h 1552194"/>
              <a:gd name="connsiteX2" fmla="*/ 263304 w 774423"/>
              <a:gd name="connsiteY2" fmla="*/ 1505725 h 1552194"/>
              <a:gd name="connsiteX3" fmla="*/ 216839 w 774423"/>
              <a:gd name="connsiteY3" fmla="*/ 1474746 h 1552194"/>
              <a:gd name="connsiteX4" fmla="*/ 154885 w 774423"/>
              <a:gd name="connsiteY4" fmla="*/ 1381809 h 1552194"/>
              <a:gd name="connsiteX5" fmla="*/ 123908 w 774423"/>
              <a:gd name="connsiteY5" fmla="*/ 1304361 h 1552194"/>
              <a:gd name="connsiteX6" fmla="*/ 92931 w 774423"/>
              <a:gd name="connsiteY6" fmla="*/ 1195934 h 1552194"/>
              <a:gd name="connsiteX7" fmla="*/ 61954 w 774423"/>
              <a:gd name="connsiteY7" fmla="*/ 1133976 h 1552194"/>
              <a:gd name="connsiteX8" fmla="*/ 30977 w 774423"/>
              <a:gd name="connsiteY8" fmla="*/ 1041038 h 1552194"/>
              <a:gd name="connsiteX9" fmla="*/ 15489 w 774423"/>
              <a:gd name="connsiteY9" fmla="*/ 994570 h 1552194"/>
              <a:gd name="connsiteX10" fmla="*/ 0 w 774423"/>
              <a:gd name="connsiteY10" fmla="*/ 917122 h 1552194"/>
              <a:gd name="connsiteX11" fmla="*/ 30977 w 774423"/>
              <a:gd name="connsiteY11" fmla="*/ 251071 h 1552194"/>
              <a:gd name="connsiteX12" fmla="*/ 108420 w 774423"/>
              <a:gd name="connsiteY12" fmla="*/ 158134 h 1552194"/>
              <a:gd name="connsiteX13" fmla="*/ 154885 w 774423"/>
              <a:gd name="connsiteY13" fmla="*/ 65197 h 1552194"/>
              <a:gd name="connsiteX14" fmla="*/ 201350 w 774423"/>
              <a:gd name="connsiteY14" fmla="*/ 49707 h 1552194"/>
              <a:gd name="connsiteX15" fmla="*/ 247816 w 774423"/>
              <a:gd name="connsiteY15" fmla="*/ 18728 h 1552194"/>
              <a:gd name="connsiteX16" fmla="*/ 480143 w 774423"/>
              <a:gd name="connsiteY16" fmla="*/ 3238 h 15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423" h="1552194">
                <a:moveTo>
                  <a:pt x="774423" y="1552194"/>
                </a:moveTo>
                <a:cubicBezTo>
                  <a:pt x="525744" y="1542628"/>
                  <a:pt x="474267" y="1568217"/>
                  <a:pt x="309770" y="1521215"/>
                </a:cubicBezTo>
                <a:cubicBezTo>
                  <a:pt x="294072" y="1516729"/>
                  <a:pt x="277907" y="1513027"/>
                  <a:pt x="263304" y="1505725"/>
                </a:cubicBezTo>
                <a:cubicBezTo>
                  <a:pt x="246654" y="1497400"/>
                  <a:pt x="232327" y="1485072"/>
                  <a:pt x="216839" y="1474746"/>
                </a:cubicBezTo>
                <a:cubicBezTo>
                  <a:pt x="196188" y="1443767"/>
                  <a:pt x="168712" y="1416378"/>
                  <a:pt x="154885" y="1381809"/>
                </a:cubicBezTo>
                <a:cubicBezTo>
                  <a:pt x="144559" y="1355993"/>
                  <a:pt x="132700" y="1330739"/>
                  <a:pt x="123908" y="1304361"/>
                </a:cubicBezTo>
                <a:cubicBezTo>
                  <a:pt x="104256" y="1245401"/>
                  <a:pt x="115308" y="1248151"/>
                  <a:pt x="92931" y="1195934"/>
                </a:cubicBezTo>
                <a:cubicBezTo>
                  <a:pt x="83836" y="1174711"/>
                  <a:pt x="70529" y="1155415"/>
                  <a:pt x="61954" y="1133976"/>
                </a:cubicBezTo>
                <a:cubicBezTo>
                  <a:pt x="49827" y="1103656"/>
                  <a:pt x="41303" y="1072017"/>
                  <a:pt x="30977" y="1041038"/>
                </a:cubicBezTo>
                <a:cubicBezTo>
                  <a:pt x="25814" y="1025549"/>
                  <a:pt x="18691" y="1010580"/>
                  <a:pt x="15489" y="994570"/>
                </a:cubicBezTo>
                <a:lnTo>
                  <a:pt x="0" y="917122"/>
                </a:lnTo>
                <a:cubicBezTo>
                  <a:pt x="55570" y="583690"/>
                  <a:pt x="-38081" y="1171922"/>
                  <a:pt x="30977" y="251071"/>
                </a:cubicBezTo>
                <a:cubicBezTo>
                  <a:pt x="32725" y="227758"/>
                  <a:pt x="97482" y="169073"/>
                  <a:pt x="108420" y="158134"/>
                </a:cubicBezTo>
                <a:cubicBezTo>
                  <a:pt x="118623" y="127522"/>
                  <a:pt x="127588" y="87036"/>
                  <a:pt x="154885" y="65197"/>
                </a:cubicBezTo>
                <a:cubicBezTo>
                  <a:pt x="167633" y="54998"/>
                  <a:pt x="186748" y="57009"/>
                  <a:pt x="201350" y="49707"/>
                </a:cubicBezTo>
                <a:cubicBezTo>
                  <a:pt x="218000" y="41381"/>
                  <a:pt x="230706" y="26061"/>
                  <a:pt x="247816" y="18728"/>
                </a:cubicBezTo>
                <a:cubicBezTo>
                  <a:pt x="316096" y="-10537"/>
                  <a:pt x="418591" y="3238"/>
                  <a:pt x="480143" y="3238"/>
                </a:cubicBezTo>
              </a:path>
            </a:pathLst>
          </a:custGeom>
          <a:ln w="28575" cmpd="sng">
            <a:prstDash val="sysDash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574371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45042" cy="671172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3851920" y="24928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9712" y="2636912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08304" y="5301208"/>
            <a:ext cx="1728192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JVM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08304" y="4725144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b="1" dirty="0" smtClean="0"/>
              <a:t>    </a:t>
            </a:r>
            <a:r>
              <a:rPr lang="fr-FR" sz="1600" b="1" dirty="0" err="1" smtClean="0"/>
              <a:t>try</a:t>
            </a:r>
            <a:r>
              <a:rPr lang="fr-FR" sz="1600" b="1" dirty="0" smtClean="0"/>
              <a:t> … catch</a:t>
            </a:r>
            <a:endParaRPr lang="fr-FR" sz="1600" dirty="0" smtClean="0"/>
          </a:p>
          <a:p>
            <a:pPr algn="ctr"/>
            <a:r>
              <a:rPr lang="fr-FR" sz="1600" dirty="0" smtClean="0"/>
              <a:t>main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8304" y="4149080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a = lecture()</a:t>
            </a:r>
          </a:p>
          <a:p>
            <a:pPr algn="ctr"/>
            <a:r>
              <a:rPr lang="fr-FR" sz="1600" dirty="0" smtClean="0"/>
              <a:t>somme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08304" y="3573016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  </a:t>
            </a:r>
            <a:r>
              <a:rPr lang="fr-FR" sz="1600" b="1" dirty="0" err="1" smtClean="0"/>
              <a:t>sc.nextInt</a:t>
            </a:r>
            <a:r>
              <a:rPr lang="fr-FR" sz="1600" dirty="0" smtClean="0"/>
              <a:t>   </a:t>
            </a:r>
          </a:p>
          <a:p>
            <a:pPr algn="ctr"/>
            <a:r>
              <a:rPr lang="fr-FR" sz="1600" dirty="0" smtClean="0"/>
              <a:t>lecture</a:t>
            </a:r>
          </a:p>
        </p:txBody>
      </p:sp>
      <p:sp>
        <p:nvSpPr>
          <p:cNvPr id="22" name="ZoneTexte 21"/>
          <p:cNvSpPr txBox="1"/>
          <p:nvPr/>
        </p:nvSpPr>
        <p:spPr>
          <a:xfrm flipH="1">
            <a:off x="7282013" y="5733256"/>
            <a:ext cx="18619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23" name="Multiplication 22"/>
          <p:cNvSpPr/>
          <p:nvPr/>
        </p:nvSpPr>
        <p:spPr>
          <a:xfrm>
            <a:off x="8676456" y="3573016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une 23"/>
          <p:cNvSpPr/>
          <p:nvPr/>
        </p:nvSpPr>
        <p:spPr>
          <a:xfrm rot="16200000">
            <a:off x="8748464" y="5013176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endCxn id="24" idx="3"/>
          </p:cNvCxnSpPr>
          <p:nvPr/>
        </p:nvCxnSpPr>
        <p:spPr>
          <a:xfrm flipH="1">
            <a:off x="8856476" y="3933056"/>
            <a:ext cx="36004" cy="118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067944" y="3356992"/>
            <a:ext cx="176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??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4932040" y="2708920"/>
            <a:ext cx="144016" cy="75684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211960" y="5301208"/>
            <a:ext cx="162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!!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148064" y="6309320"/>
            <a:ext cx="243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smtClean="0">
                <a:solidFill>
                  <a:srgbClr val="1F497D"/>
                </a:solidFill>
              </a:rPr>
              <a:t>catch compatible 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7605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InputMismatchException</a:t>
            </a:r>
            <a:endParaRPr lang="fr-FR" i="1" dirty="0"/>
          </a:p>
        </p:txBody>
      </p:sp>
      <p:sp>
        <p:nvSpPr>
          <p:cNvPr id="37" name="Forme libre 36"/>
          <p:cNvSpPr/>
          <p:nvPr/>
        </p:nvSpPr>
        <p:spPr>
          <a:xfrm>
            <a:off x="5004048" y="3717032"/>
            <a:ext cx="144016" cy="165618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700808"/>
            <a:ext cx="1713294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8048"/>
            <a:ext cx="525296" cy="5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" name="Rectangle à coins arrondis 40"/>
          <p:cNvSpPr/>
          <p:nvPr/>
        </p:nvSpPr>
        <p:spPr>
          <a:xfrm>
            <a:off x="6948264" y="2348880"/>
            <a:ext cx="197971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’exécution normale est interrompue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2" y="3855707"/>
            <a:ext cx="8872984" cy="1949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20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d’exceptions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368A-153B-48B8-B1B6-880F3A459E04}" type="slidenum">
              <a:rPr lang="fr-FR"/>
              <a:pPr>
                <a:defRPr/>
              </a:pPr>
              <a:t>44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/>
          <a:stretch/>
        </p:blipFill>
        <p:spPr bwMode="auto">
          <a:xfrm>
            <a:off x="611560" y="3188205"/>
            <a:ext cx="7560840" cy="35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ontent Placeholder 2"/>
          <p:cNvSpPr>
            <a:spLocks noGrp="1"/>
          </p:cNvSpPr>
          <p:nvPr>
            <p:ph idx="1"/>
          </p:nvPr>
        </p:nvSpPr>
        <p:spPr>
          <a:xfrm>
            <a:off x="323528" y="1423317"/>
            <a:ext cx="8535292" cy="4525963"/>
          </a:xfrm>
        </p:spPr>
        <p:txBody>
          <a:bodyPr/>
          <a:lstStyle/>
          <a:p>
            <a:r>
              <a:rPr lang="fr-FR" sz="3000" dirty="0"/>
              <a:t>Comme tout en Java, </a:t>
            </a:r>
            <a:r>
              <a:rPr lang="fr-FR" sz="3000" b="1" dirty="0"/>
              <a:t>une exception est un objet</a:t>
            </a:r>
          </a:p>
          <a:p>
            <a:r>
              <a:rPr lang="fr-FR" sz="3000" dirty="0" smtClean="0"/>
              <a:t>Toutes les </a:t>
            </a:r>
            <a:r>
              <a:rPr lang="fr-FR" sz="3000" dirty="0" smtClean="0"/>
              <a:t>exceptions </a:t>
            </a:r>
            <a:r>
              <a:rPr lang="fr-FR" sz="3000" dirty="0" smtClean="0"/>
              <a:t>sont des</a:t>
            </a:r>
            <a:r>
              <a:rPr lang="fr-FR" sz="3000" dirty="0"/>
              <a:t> </a:t>
            </a:r>
            <a:r>
              <a:rPr lang="fr-FR" sz="3000" dirty="0" smtClean="0"/>
              <a:t>spécialisations </a:t>
            </a:r>
            <a:r>
              <a:rPr lang="fr-FR" sz="3000" dirty="0" smtClean="0"/>
              <a:t>de la </a:t>
            </a:r>
            <a:r>
              <a:rPr lang="fr-FR" sz="3000" dirty="0" smtClean="0"/>
              <a:t>classe </a:t>
            </a:r>
            <a:r>
              <a:rPr lang="fr-FR" sz="3000" b="1" dirty="0" smtClean="0">
                <a:solidFill>
                  <a:schemeClr val="tx2"/>
                </a:solidFill>
              </a:rPr>
              <a:t>Exception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397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Exceptions : </a:t>
            </a:r>
            <a:r>
              <a:rPr lang="fr-FR" dirty="0" err="1"/>
              <a:t>t</a:t>
            </a:r>
            <a:r>
              <a:rPr lang="fr-FR" dirty="0" err="1" smtClean="0"/>
              <a:t>hrow</a:t>
            </a:r>
            <a:r>
              <a:rPr lang="fr-FR" dirty="0" smtClean="0"/>
              <a:t> / </a:t>
            </a:r>
            <a:r>
              <a:rPr lang="fr-FR" dirty="0" err="1" smtClean="0"/>
              <a:t>throws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17646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1F497D"/>
                </a:solidFill>
              </a:rPr>
              <a:t>Lever une exception</a:t>
            </a:r>
          </a:p>
          <a:p>
            <a:pPr lvl="1"/>
            <a:r>
              <a:rPr lang="fr-FR" sz="2200" dirty="0" smtClean="0"/>
              <a:t>Un programme peut lui-même </a:t>
            </a:r>
            <a:r>
              <a:rPr lang="fr-FR" sz="2200" b="1" dirty="0" smtClean="0"/>
              <a:t>détecter un problème </a:t>
            </a:r>
            <a:r>
              <a:rPr lang="fr-FR" sz="2200" dirty="0" smtClean="0"/>
              <a:t>et </a:t>
            </a:r>
            <a:r>
              <a:rPr lang="fr-FR" sz="2200" b="1" dirty="0" smtClean="0"/>
              <a:t>lever une exception </a:t>
            </a:r>
          </a:p>
          <a:p>
            <a:pPr lvl="1"/>
            <a:r>
              <a:rPr lang="fr-FR" sz="2200" b="1" dirty="0" smtClean="0"/>
              <a:t>Lever </a:t>
            </a:r>
            <a:r>
              <a:rPr lang="fr-FR" sz="2200" b="1" dirty="0" smtClean="0"/>
              <a:t>une exception = créer objet Exception + </a:t>
            </a:r>
            <a:r>
              <a:rPr lang="fr-FR" sz="2200" b="1" dirty="0" err="1" smtClean="0"/>
              <a:t>throw</a:t>
            </a:r>
            <a:r>
              <a:rPr lang="fr-FR" sz="2200" b="1" dirty="0" smtClean="0"/>
              <a:t> objet</a:t>
            </a:r>
          </a:p>
          <a:p>
            <a:pPr marL="548640" lvl="2" indent="0" algn="ctr">
              <a:buNone/>
            </a:pPr>
            <a:r>
              <a:rPr lang="fr-FR" b="1" dirty="0" err="1" smtClean="0">
                <a:solidFill>
                  <a:srgbClr val="1F497D"/>
                </a:solidFill>
              </a:rPr>
              <a:t>throw</a:t>
            </a:r>
            <a:r>
              <a:rPr lang="fr-FR" b="1" dirty="0" smtClean="0">
                <a:solidFill>
                  <a:srgbClr val="1F497D"/>
                </a:solidFill>
              </a:rPr>
              <a:t> new </a:t>
            </a:r>
            <a:r>
              <a:rPr lang="fr-FR" b="1" dirty="0" err="1" smtClean="0">
                <a:solidFill>
                  <a:srgbClr val="1F497D"/>
                </a:solidFill>
              </a:rPr>
              <a:t>XXXException</a:t>
            </a:r>
            <a:r>
              <a:rPr lang="fr-FR" b="1" dirty="0" smtClean="0">
                <a:solidFill>
                  <a:srgbClr val="1F497D"/>
                </a:solidFill>
              </a:rPr>
              <a:t>()</a:t>
            </a:r>
          </a:p>
          <a:p>
            <a:pPr lvl="1"/>
            <a:r>
              <a:rPr lang="fr-FR" sz="2200" i="1" dirty="0" smtClean="0"/>
              <a:t>Ex. tableau d’entier : Quoi faire si la position voulue est vide ? 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31/08/12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3528" y="4077072"/>
            <a:ext cx="8640960" cy="2622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65760"/>
            <a:r>
              <a:rPr lang="fr-FR" sz="2000" b="1" dirty="0"/>
              <a:t>public class </a:t>
            </a:r>
            <a:r>
              <a:rPr lang="fr-FR" sz="2000" b="1" dirty="0" err="1"/>
              <a:t>TableauEntier</a:t>
            </a:r>
            <a:r>
              <a:rPr lang="fr-FR" sz="2000" b="1" dirty="0"/>
              <a:t> { …</a:t>
            </a:r>
          </a:p>
          <a:p>
            <a:pPr indent="-365760"/>
            <a:r>
              <a:rPr lang="fr-FR" sz="2000" b="1" dirty="0"/>
              <a:t>    public </a:t>
            </a:r>
            <a:r>
              <a:rPr lang="fr-FR" sz="2000" b="1" dirty="0" err="1"/>
              <a:t>int</a:t>
            </a:r>
            <a:r>
              <a:rPr lang="fr-FR" sz="2000" b="1" dirty="0"/>
              <a:t> </a:t>
            </a:r>
            <a:r>
              <a:rPr lang="fr-FR" sz="2000" b="1" dirty="0" err="1"/>
              <a:t>recuperer</a:t>
            </a:r>
            <a:r>
              <a:rPr lang="fr-FR" sz="2000" b="1" dirty="0"/>
              <a:t>(</a:t>
            </a:r>
            <a:r>
              <a:rPr lang="fr-FR" sz="2000" b="1" dirty="0" err="1"/>
              <a:t>int</a:t>
            </a:r>
            <a:r>
              <a:rPr lang="fr-FR" sz="2000" b="1" dirty="0"/>
              <a:t> pos) </a:t>
            </a:r>
            <a:r>
              <a:rPr lang="fr-FR" sz="2000" b="1" dirty="0" err="1">
                <a:solidFill>
                  <a:srgbClr val="1F497D"/>
                </a:solidFill>
              </a:rPr>
              <a:t>throws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 smtClean="0">
                <a:solidFill>
                  <a:srgbClr val="1F497D"/>
                </a:solidFill>
              </a:rPr>
              <a:t>IndexOutOfBoundsException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 smtClean="0"/>
              <a:t>{</a:t>
            </a:r>
            <a:endParaRPr lang="fr-FR" sz="2000" b="1" dirty="0"/>
          </a:p>
          <a:p>
            <a:pPr indent="-365760"/>
            <a:r>
              <a:rPr lang="fr-FR" sz="2000" dirty="0"/>
              <a:t>          if (pos &gt;= 0 &amp;&amp; pos &lt; taille &amp;&amp; </a:t>
            </a:r>
            <a:r>
              <a:rPr lang="fr-FR" sz="2000" dirty="0" err="1"/>
              <a:t>etat</a:t>
            </a:r>
            <a:r>
              <a:rPr lang="fr-FR" sz="2000" dirty="0"/>
              <a:t>[pos])  { … }</a:t>
            </a:r>
          </a:p>
          <a:p>
            <a:pPr indent="-365760"/>
            <a:r>
              <a:rPr lang="fr-FR" sz="2000" dirty="0"/>
              <a:t>          </a:t>
            </a:r>
            <a:r>
              <a:rPr lang="fr-FR" sz="2000" dirty="0" err="1"/>
              <a:t>else</a:t>
            </a:r>
            <a:r>
              <a:rPr lang="fr-FR" sz="2000" dirty="0"/>
              <a:t> </a:t>
            </a:r>
            <a:r>
              <a:rPr lang="fr-FR" sz="2000" dirty="0" smtClean="0"/>
              <a:t>{</a:t>
            </a:r>
          </a:p>
          <a:p>
            <a:pPr indent="-365760"/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smtClean="0">
                <a:solidFill>
                  <a:srgbClr val="1F497D"/>
                </a:solidFill>
              </a:rPr>
              <a:t>                </a:t>
            </a:r>
            <a:r>
              <a:rPr lang="fr-FR" sz="2000" b="1" dirty="0" err="1" smtClean="0">
                <a:solidFill>
                  <a:srgbClr val="1F497D"/>
                </a:solidFill>
              </a:rPr>
              <a:t>throw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/>
              <a:t>new </a:t>
            </a:r>
            <a:r>
              <a:rPr lang="fr-FR" sz="2000" b="1" dirty="0" err="1"/>
              <a:t>I</a:t>
            </a:r>
            <a:r>
              <a:rPr lang="fr-FR" sz="2000" b="1" dirty="0" err="1">
                <a:solidFill>
                  <a:srgbClr val="1F497D"/>
                </a:solidFill>
              </a:rPr>
              <a:t>ndexOutOfBoundsException</a:t>
            </a:r>
            <a:r>
              <a:rPr lang="fr-FR" sz="2000" b="1" dirty="0"/>
              <a:t>("Position " + </a:t>
            </a:r>
            <a:r>
              <a:rPr lang="fr-FR" sz="2000" b="1" dirty="0" smtClean="0"/>
              <a:t>pos +</a:t>
            </a:r>
            <a:endParaRPr lang="fr-FR" sz="2000" b="1" dirty="0"/>
          </a:p>
          <a:p>
            <a:pPr indent="-365760"/>
            <a:r>
              <a:rPr lang="fr-FR" sz="2000" b="1" dirty="0"/>
              <a:t>                    </a:t>
            </a:r>
            <a:r>
              <a:rPr lang="fr-FR" sz="2000" b="1" dirty="0" smtClean="0"/>
              <a:t>       </a:t>
            </a:r>
            <a:r>
              <a:rPr lang="fr-FR" sz="2000" b="1" dirty="0"/>
              <a:t>" invalide ou inoccupée");</a:t>
            </a:r>
          </a:p>
          <a:p>
            <a:pPr indent="-365760"/>
            <a:r>
              <a:rPr lang="fr-FR" sz="2000" dirty="0"/>
              <a:t>          }</a:t>
            </a:r>
          </a:p>
          <a:p>
            <a:pPr indent="-365760"/>
            <a:r>
              <a:rPr lang="fr-FR" sz="2000" dirty="0"/>
              <a:t>    … </a:t>
            </a:r>
          </a:p>
        </p:txBody>
      </p:sp>
    </p:spTree>
    <p:extLst>
      <p:ext uri="{BB962C8B-B14F-4D97-AF65-F5344CB8AC3E}">
        <p14:creationId xmlns:p14="http://schemas.microsoft.com/office/powerpoint/2010/main" val="12713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fr-FR" smtClean="0"/>
              <a:t>Il n’existe pas de factoriel d’un nombre négatif</a:t>
            </a:r>
          </a:p>
          <a:p>
            <a:r>
              <a:rPr lang="fr-FR" smtClean="0"/>
              <a:t>Construction d’une nouvelle classe d’exception pour le cas de factoriel négatif</a:t>
            </a:r>
          </a:p>
          <a:p>
            <a:pPr lvl="1"/>
            <a:r>
              <a:rPr lang="fr-FR" smtClean="0">
                <a:solidFill>
                  <a:schemeClr val="tx2"/>
                </a:solidFill>
              </a:rPr>
              <a:t>NegativeFactorialException</a:t>
            </a:r>
          </a:p>
          <a:p>
            <a:r>
              <a:rPr lang="fr-FR" smtClean="0"/>
              <a:t>Les classes calculant un factoriel peuvent </a:t>
            </a:r>
            <a:r>
              <a:rPr lang="fr-FR" b="1" smtClean="0">
                <a:solidFill>
                  <a:schemeClr val="tx2"/>
                </a:solidFill>
              </a:rPr>
              <a:t>lancer</a:t>
            </a:r>
            <a:r>
              <a:rPr lang="fr-FR" smtClean="0"/>
              <a:t> cette exception</a:t>
            </a:r>
          </a:p>
          <a:p>
            <a:r>
              <a:rPr lang="fr-FR" smtClean="0"/>
              <a:t>Les programmes utilisant ces classes peuvent </a:t>
            </a:r>
            <a:r>
              <a:rPr lang="fr-FR" b="1" smtClean="0">
                <a:solidFill>
                  <a:schemeClr val="tx2"/>
                </a:solidFill>
              </a:rPr>
              <a:t>capturer</a:t>
            </a:r>
            <a:r>
              <a:rPr lang="fr-FR" smtClean="0"/>
              <a:t> cette exception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43E05-03EC-4BF7-B479-7255C18DF3DB}" type="slidenum">
              <a:rPr lang="fr-FR"/>
              <a:pPr>
                <a:defRPr/>
              </a:pPr>
              <a:t>46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929063"/>
            <a:ext cx="593566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693" y="332656"/>
            <a:ext cx="6974788" cy="6372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276600" y="1341438"/>
            <a:ext cx="41751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2843213" y="4006850"/>
            <a:ext cx="714375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2843213" y="4868863"/>
            <a:ext cx="649287" cy="288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Content Placeholder 6" descr="Capture-excep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44900"/>
            <a:ext cx="8894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90963" y="3627438"/>
            <a:ext cx="5006975" cy="1096962"/>
            <a:chOff x="3309897" y="1772816"/>
            <a:chExt cx="5006519" cy="1098123"/>
          </a:xfrm>
        </p:grpSpPr>
        <p:sp>
          <p:nvSpPr>
            <p:cNvPr id="14" name="TextBox 13"/>
            <p:cNvSpPr txBox="1"/>
            <p:nvPr/>
          </p:nvSpPr>
          <p:spPr>
            <a:xfrm>
              <a:off x="3995936" y="1916832"/>
              <a:ext cx="4320480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solidFill>
                    <a:schemeClr val="bg1"/>
                  </a:solidFill>
                </a:rPr>
                <a:t>Rarement on va créer nous propres exceptions !!</a:t>
              </a:r>
            </a:p>
          </p:txBody>
        </p:sp>
        <p:sp>
          <p:nvSpPr>
            <p:cNvPr id="18" name="Lightning Bolt 17"/>
            <p:cNvSpPr/>
            <p:nvPr/>
          </p:nvSpPr>
          <p:spPr>
            <a:xfrm rot="21307388">
              <a:off x="3309897" y="1772816"/>
              <a:ext cx="1007970" cy="936027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80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Créer un programme qui lit un nombre entier et calcul son factoriel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InputMismatchException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/>
              <a:t>Créer l’exception </a:t>
            </a:r>
            <a:r>
              <a:rPr lang="fr-FR" sz="3200" dirty="0" err="1" smtClean="0">
                <a:solidFill>
                  <a:schemeClr val="tx2"/>
                </a:solidFill>
              </a:rPr>
              <a:t>NegativeFactorialException</a:t>
            </a: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 suivantes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NegativeFactorialException</a:t>
            </a:r>
            <a:endParaRPr lang="fr-FR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587E9-94E7-4613-9919-09713EF4011F}" type="slidenum">
              <a:rPr lang="fr-FR"/>
              <a:pPr>
                <a:defRPr/>
              </a:pPr>
              <a:t>47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29309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4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JUnit</a:t>
            </a:r>
            <a:r>
              <a:rPr lang="fr-FR" dirty="0" smtClean="0"/>
              <a:t> peut …</a:t>
            </a:r>
          </a:p>
          <a:p>
            <a:pPr lvl="1"/>
            <a:r>
              <a:rPr lang="fr-FR" dirty="0" smtClean="0"/>
              <a:t>Faciliter la </a:t>
            </a:r>
            <a:r>
              <a:rPr lang="fr-FR" b="1" i="1" dirty="0" smtClean="0">
                <a:solidFill>
                  <a:srgbClr val="1F497D"/>
                </a:solidFill>
              </a:rPr>
              <a:t>création de tests</a:t>
            </a:r>
          </a:p>
          <a:p>
            <a:pPr lvl="1"/>
            <a:r>
              <a:rPr lang="fr-FR" dirty="0" smtClean="0"/>
              <a:t>Aider à automatiser </a:t>
            </a:r>
            <a:r>
              <a:rPr lang="fr-FR" b="1" i="1" dirty="0" smtClean="0">
                <a:solidFill>
                  <a:srgbClr val="1F497D"/>
                </a:solidFill>
              </a:rPr>
              <a:t>l’exécution des tests</a:t>
            </a:r>
          </a:p>
          <a:p>
            <a:r>
              <a:rPr lang="fr-FR" dirty="0" err="1" smtClean="0"/>
              <a:t>JUnit</a:t>
            </a:r>
            <a:r>
              <a:rPr lang="fr-FR" dirty="0" smtClean="0"/>
              <a:t> peut pas …</a:t>
            </a:r>
          </a:p>
          <a:p>
            <a:pPr lvl="1"/>
            <a:r>
              <a:rPr lang="fr-FR" dirty="0" smtClean="0"/>
              <a:t>Trouver seul les </a:t>
            </a:r>
            <a:r>
              <a:rPr lang="fr-FR" b="1" i="1" dirty="0" smtClean="0">
                <a:solidFill>
                  <a:srgbClr val="1F497D"/>
                </a:solidFill>
              </a:rPr>
              <a:t>bons tests à réaliser</a:t>
            </a:r>
          </a:p>
          <a:p>
            <a:pPr lvl="1"/>
            <a:r>
              <a:rPr lang="fr-FR" dirty="0" smtClean="0"/>
              <a:t>Penser seul à la réalité du terrain </a:t>
            </a:r>
            <a:r>
              <a:rPr lang="fr-FR" i="1" dirty="0" smtClean="0"/>
              <a:t>(</a:t>
            </a:r>
            <a:r>
              <a:rPr lang="fr-FR" b="1" i="1" dirty="0" smtClean="0">
                <a:solidFill>
                  <a:srgbClr val="1F497D"/>
                </a:solidFill>
              </a:rPr>
              <a:t>real world scenarios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Imaginer seul les </a:t>
            </a:r>
            <a:r>
              <a:rPr lang="fr-FR" b="1" i="1" dirty="0" smtClean="0">
                <a:solidFill>
                  <a:srgbClr val="1F497D"/>
                </a:solidFill>
              </a:rPr>
              <a:t>jeux de données </a:t>
            </a:r>
            <a:r>
              <a:rPr lang="fr-FR" dirty="0" smtClean="0"/>
              <a:t>à tester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i="1" dirty="0" err="1" smtClean="0"/>
              <a:t>boundaries</a:t>
            </a:r>
            <a:r>
              <a:rPr lang="fr-FR" dirty="0" smtClean="0"/>
              <a:t> </a:t>
            </a:r>
            <a:r>
              <a:rPr lang="fr-FR" i="1" dirty="0" smtClean="0"/>
              <a:t>: x&lt;0, x=0, x&gt;0, x&lt;&lt;0, x&gt;&gt;0…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 qu’on teste : </a:t>
            </a:r>
          </a:p>
          <a:p>
            <a:pPr lvl="1"/>
            <a:r>
              <a:rPr lang="fr-FR" dirty="0" smtClean="0"/>
              <a:t>Les </a:t>
            </a:r>
            <a:r>
              <a:rPr lang="fr-FR" b="1" dirty="0" smtClean="0">
                <a:solidFill>
                  <a:srgbClr val="1F497D"/>
                </a:solidFill>
              </a:rPr>
              <a:t>classes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1F497D"/>
                </a:solidFill>
              </a:rPr>
              <a:t>méthodes</a:t>
            </a:r>
          </a:p>
          <a:p>
            <a:pPr lvl="2"/>
            <a:r>
              <a:rPr lang="fr-FR" dirty="0" smtClean="0"/>
              <a:t>Pour </a:t>
            </a:r>
            <a:r>
              <a:rPr lang="fr-FR" b="1" i="1" dirty="0" smtClean="0">
                <a:solidFill>
                  <a:srgbClr val="1F497D"/>
                </a:solidFill>
              </a:rPr>
              <a:t>chaque classe</a:t>
            </a:r>
            <a:r>
              <a:rPr lang="fr-FR" dirty="0" smtClean="0"/>
              <a:t> </a:t>
            </a:r>
            <a:r>
              <a:rPr lang="fr-FR" i="1" dirty="0" smtClean="0"/>
              <a:t>XXX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une </a:t>
            </a:r>
            <a:r>
              <a:rPr lang="fr-FR" b="1" i="1" dirty="0" smtClean="0">
                <a:solidFill>
                  <a:srgbClr val="1F497D"/>
                </a:solidFill>
                <a:sym typeface="Wingdings"/>
              </a:rPr>
              <a:t>classe de test</a:t>
            </a:r>
            <a:r>
              <a:rPr lang="fr-FR" b="1" i="1" dirty="0" smtClean="0">
                <a:solidFill>
                  <a:srgbClr val="1F497D"/>
                </a:solidFill>
              </a:rPr>
              <a:t> </a:t>
            </a:r>
            <a:r>
              <a:rPr lang="fr-FR" i="1" dirty="0" err="1" smtClean="0"/>
              <a:t>XXX</a:t>
            </a:r>
            <a:r>
              <a:rPr lang="fr-FR" b="1" dirty="0" err="1" smtClean="0"/>
              <a:t>Test</a:t>
            </a:r>
            <a:endParaRPr lang="fr-FR" b="1" dirty="0" smtClean="0"/>
          </a:p>
          <a:p>
            <a:pPr lvl="2"/>
            <a:r>
              <a:rPr lang="fr-FR" dirty="0" smtClean="0"/>
              <a:t>Pour </a:t>
            </a:r>
            <a:r>
              <a:rPr lang="fr-FR" b="1" i="1" dirty="0" smtClean="0">
                <a:solidFill>
                  <a:srgbClr val="1F497D"/>
                </a:solidFill>
              </a:rPr>
              <a:t>chaque méthode </a:t>
            </a:r>
            <a:r>
              <a:rPr lang="fr-FR" i="1" dirty="0" err="1" smtClean="0"/>
              <a:t>yyy</a:t>
            </a:r>
            <a:r>
              <a:rPr lang="fr-FR" i="1" dirty="0" smtClean="0"/>
              <a:t>()</a:t>
            </a:r>
            <a:r>
              <a:rPr lang="fr-FR" dirty="0" smtClean="0">
                <a:sym typeface="Wingdings"/>
              </a:rPr>
              <a:t> une </a:t>
            </a:r>
            <a:r>
              <a:rPr lang="fr-FR" b="1" i="1" dirty="0" smtClean="0">
                <a:solidFill>
                  <a:srgbClr val="1F497D"/>
                </a:solidFill>
                <a:sym typeface="Wingdings"/>
              </a:rPr>
              <a:t>méthode de test </a:t>
            </a:r>
            <a:r>
              <a:rPr lang="fr-FR" b="1" dirty="0" err="1" smtClean="0">
                <a:sym typeface="Wingdings"/>
              </a:rPr>
              <a:t>test</a:t>
            </a:r>
            <a:r>
              <a:rPr lang="fr-FR" i="1" dirty="0" err="1" smtClean="0">
                <a:sym typeface="Wingdings"/>
              </a:rPr>
              <a:t>yyy</a:t>
            </a:r>
            <a:r>
              <a:rPr lang="fr-FR" i="1" dirty="0" smtClean="0">
                <a:sym typeface="Wingdings"/>
              </a:rPr>
              <a:t>()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AA6-58E4-3146-B8D0-E735901F1E1D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17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Concepts de base :</a:t>
            </a:r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TestCase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cas de test</a:t>
            </a:r>
          </a:p>
          <a:p>
            <a:pPr lvl="2"/>
            <a:r>
              <a:rPr lang="fr-FR" dirty="0" smtClean="0"/>
              <a:t>Classe contenant les méthode de test</a:t>
            </a:r>
          </a:p>
          <a:p>
            <a:pPr lvl="2"/>
            <a:r>
              <a:rPr lang="fr-FR" dirty="0" smtClean="0"/>
              <a:t>Classe testant une autre classe </a:t>
            </a:r>
            <a:endParaRPr lang="fr-FR" dirty="0" smtClean="0"/>
          </a:p>
          <a:p>
            <a:pPr marL="4319588" lvl="2" indent="0">
              <a:buNone/>
            </a:pPr>
            <a:r>
              <a:rPr lang="fr-FR" i="1" dirty="0">
                <a:solidFill>
                  <a:srgbClr val="1F497D"/>
                </a:solidFill>
              </a:rPr>
              <a:t>public class </a:t>
            </a:r>
            <a:r>
              <a:rPr lang="fr-FR" dirty="0" err="1" smtClean="0">
                <a:solidFill>
                  <a:srgbClr val="1F497D"/>
                </a:solidFill>
              </a:rPr>
              <a:t>classeATester</a:t>
            </a:r>
            <a:r>
              <a:rPr lang="fr-FR" b="1" i="1" dirty="0" err="1" smtClean="0">
                <a:solidFill>
                  <a:srgbClr val="1F497D"/>
                </a:solidFill>
              </a:rPr>
              <a:t>Test</a:t>
            </a:r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TestSuite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suite de tests</a:t>
            </a:r>
          </a:p>
          <a:p>
            <a:pPr lvl="2"/>
            <a:r>
              <a:rPr lang="fr-FR" dirty="0" smtClean="0"/>
              <a:t>Suite regroupant ensemble de cas de test à exécuter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Assertion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oracle </a:t>
            </a:r>
          </a:p>
          <a:p>
            <a:pPr lvl="2"/>
            <a:r>
              <a:rPr lang="fr-FR" dirty="0" smtClean="0"/>
              <a:t>Expression devant être vraie</a:t>
            </a:r>
          </a:p>
          <a:p>
            <a:pPr lvl="2"/>
            <a:r>
              <a:rPr lang="fr-FR" dirty="0" smtClean="0"/>
              <a:t>Méthodes statiques jouant le rôle d’oracle</a:t>
            </a:r>
          </a:p>
          <a:p>
            <a:pPr lvl="2"/>
            <a:r>
              <a:rPr lang="fr-FR" dirty="0" smtClean="0"/>
              <a:t>Toute assertion non vérifiée est signalée comme une défaillance 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3407-B2F1-4743-9132-54B07805BE13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85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0" y="1537330"/>
            <a:ext cx="3332045" cy="29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1FE1-9D05-46A7-9D4B-0EAE232585BD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3514898" y="1714971"/>
            <a:ext cx="2281238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1484784"/>
            <a:ext cx="241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class </a:t>
            </a:r>
            <a:r>
              <a:rPr lang="fr-FR" sz="2400"/>
              <a:t>HelloWorld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227687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6" idx="0"/>
          </p:cNvCxnSpPr>
          <p:nvPr/>
        </p:nvCxnSpPr>
        <p:spPr>
          <a:xfrm>
            <a:off x="1619672" y="3933056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75656" y="4869160"/>
            <a:ext cx="374441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400" b="1" dirty="0" smtClean="0"/>
              <a:t>Constructeur</a:t>
            </a:r>
          </a:p>
          <a:p>
            <a:pPr algn="ctr"/>
            <a:r>
              <a:rPr lang="fr-FR" sz="2400" dirty="0"/>
              <a:t>définition de </a:t>
            </a:r>
            <a:r>
              <a:rPr lang="fr-FR" sz="2400" b="1" dirty="0"/>
              <a:t>l’état initial</a:t>
            </a:r>
          </a:p>
          <a:p>
            <a:endParaRPr lang="fr-FR" sz="2400" dirty="0"/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>
            <a:off x="2699792" y="2780928"/>
            <a:ext cx="1656184" cy="1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55976" y="2564904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Méthode de </a:t>
            </a:r>
            <a:r>
              <a:rPr lang="fr-FR" sz="2400" dirty="0" smtClean="0"/>
              <a:t>classe</a:t>
            </a:r>
            <a:endParaRPr lang="fr-FR" sz="2400" b="1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>
            <a:endCxn id="47" idx="1"/>
          </p:cNvCxnSpPr>
          <p:nvPr/>
        </p:nvCxnSpPr>
        <p:spPr>
          <a:xfrm>
            <a:off x="3419872" y="3412554"/>
            <a:ext cx="648072" cy="7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2040" y="2060848"/>
            <a:ext cx="3299020" cy="46166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+mn-lt"/>
                <a:cs typeface="+mn-cs"/>
              </a:rPr>
              <a:t>Attributs </a:t>
            </a:r>
            <a:r>
              <a:rPr lang="fr-FR" sz="2400" dirty="0">
                <a:latin typeface="+mn-lt"/>
                <a:cs typeface="+mn-cs"/>
              </a:rPr>
              <a:t>(« </a:t>
            </a:r>
            <a:r>
              <a:rPr lang="fr-FR" sz="2400" b="1" dirty="0">
                <a:latin typeface="+mn-lt"/>
                <a:cs typeface="+mn-cs"/>
              </a:rPr>
              <a:t>propriétés</a:t>
            </a:r>
            <a:r>
              <a:rPr lang="fr-FR" sz="2400" dirty="0">
                <a:latin typeface="+mn-lt"/>
                <a:cs typeface="+mn-cs"/>
              </a:rPr>
              <a:t> »)</a:t>
            </a:r>
          </a:p>
        </p:txBody>
      </p:sp>
      <p:sp>
        <p:nvSpPr>
          <p:cNvPr id="46" name="Right Bracket 45"/>
          <p:cNvSpPr/>
          <p:nvPr/>
        </p:nvSpPr>
        <p:spPr>
          <a:xfrm>
            <a:off x="2915816" y="2636912"/>
            <a:ext cx="432048" cy="1368152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4067944" y="3068960"/>
            <a:ext cx="3357563" cy="83026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Ensemble de méthodes (« </a:t>
            </a:r>
            <a:r>
              <a:rPr lang="fr-FR" sz="2400" b="1" dirty="0">
                <a:latin typeface="+mn-lt"/>
                <a:cs typeface="+mn-cs"/>
              </a:rPr>
              <a:t>comportement</a:t>
            </a:r>
            <a:r>
              <a:rPr lang="fr-FR" sz="2400" dirty="0">
                <a:latin typeface="+mn-lt"/>
                <a:cs typeface="+mn-cs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5072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fr-FR" dirty="0" smtClean="0"/>
              <a:t>Cycle de vie d’un </a:t>
            </a:r>
            <a:r>
              <a:rPr lang="fr-FR" dirty="0" err="1" smtClean="0"/>
              <a:t>TestCase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6793-815A-2749-84C4-6E399B58EF88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2132856"/>
            <a:ext cx="3456384" cy="1046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Préambule à la classe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Constitution état initial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5013176"/>
            <a:ext cx="3562915" cy="1046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Post ambule à la classe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Clean-up final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640465" y="1412776"/>
            <a:ext cx="3396031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Préambule au 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Définition variables de test</a:t>
            </a:r>
          </a:p>
          <a:p>
            <a:pPr algn="ctr"/>
            <a:r>
              <a:rPr lang="fr-FR" sz="2000" dirty="0" smtClean="0"/>
              <a:t>Avant chaque test</a:t>
            </a:r>
            <a:endParaRPr lang="fr-FR" sz="2000" dirty="0"/>
          </a:p>
        </p:txBody>
      </p:sp>
      <p:cxnSp>
        <p:nvCxnSpPr>
          <p:cNvPr id="10" name="Connecteur en arc 9"/>
          <p:cNvCxnSpPr>
            <a:stCxn id="6" idx="3"/>
            <a:endCxn id="8" idx="1"/>
          </p:cNvCxnSpPr>
          <p:nvPr/>
        </p:nvCxnSpPr>
        <p:spPr>
          <a:xfrm flipV="1">
            <a:off x="3635896" y="2089885"/>
            <a:ext cx="2004569" cy="56619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96136" y="5301208"/>
            <a:ext cx="3168352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Post ambule au 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Clean-up après le test</a:t>
            </a:r>
          </a:p>
          <a:p>
            <a:pPr algn="ctr"/>
            <a:r>
              <a:rPr lang="fr-FR" sz="2000" dirty="0" smtClean="0"/>
              <a:t>Après chaque test</a:t>
            </a:r>
            <a:endParaRPr lang="fr-FR" sz="2000" dirty="0"/>
          </a:p>
        </p:txBody>
      </p:sp>
      <p:cxnSp>
        <p:nvCxnSpPr>
          <p:cNvPr id="16" name="Connecteur en arc 15"/>
          <p:cNvCxnSpPr/>
          <p:nvPr/>
        </p:nvCxnSpPr>
        <p:spPr>
          <a:xfrm rot="10800000">
            <a:off x="5640466" y="2348880"/>
            <a:ext cx="155671" cy="3384376"/>
          </a:xfrm>
          <a:prstGeom prst="curvedConnector3">
            <a:avLst>
              <a:gd name="adj1" fmla="val 84792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stCxn id="14" idx="1"/>
            <a:endCxn id="7" idx="3"/>
          </p:cNvCxnSpPr>
          <p:nvPr/>
        </p:nvCxnSpPr>
        <p:spPr>
          <a:xfrm rot="10800000">
            <a:off x="3670420" y="5536397"/>
            <a:ext cx="2125717" cy="44192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788024" y="3356992"/>
            <a:ext cx="3672408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@Test</a:t>
            </a:r>
          </a:p>
          <a:p>
            <a:pPr algn="ctr"/>
            <a:r>
              <a:rPr lang="fr-FR" sz="2000" dirty="0" smtClean="0"/>
              <a:t>Réalisation du test </a:t>
            </a:r>
            <a:br>
              <a:rPr lang="fr-FR" sz="2000" dirty="0" smtClean="0"/>
            </a:br>
            <a:r>
              <a:rPr lang="fr-FR" sz="2000" dirty="0" smtClean="0"/>
              <a:t>(avec les oracles)</a:t>
            </a:r>
            <a:endParaRPr lang="fr-FR" sz="2000" dirty="0"/>
          </a:p>
        </p:txBody>
      </p:sp>
      <p:cxnSp>
        <p:nvCxnSpPr>
          <p:cNvPr id="31" name="Connecteur en arc 30"/>
          <p:cNvCxnSpPr>
            <a:stCxn id="8" idx="2"/>
            <a:endCxn id="28" idx="0"/>
          </p:cNvCxnSpPr>
          <p:nvPr/>
        </p:nvCxnSpPr>
        <p:spPr>
          <a:xfrm rot="5400000">
            <a:off x="6686356" y="2704866"/>
            <a:ext cx="589999" cy="71425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8" idx="2"/>
            <a:endCxn id="14" idx="0"/>
          </p:cNvCxnSpPr>
          <p:nvPr/>
        </p:nvCxnSpPr>
        <p:spPr>
          <a:xfrm rot="16200000" flipH="1">
            <a:off x="6707271" y="4628166"/>
            <a:ext cx="589999" cy="75608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44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75EC-B84C-734C-982D-F7FFF879B484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51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Squelette d’un cas de test :</a:t>
            </a:r>
          </a:p>
          <a:p>
            <a:pPr marL="457200" lvl="1" indent="0">
              <a:buNone/>
            </a:pPr>
            <a:r>
              <a:rPr lang="fr-FR" sz="2400" dirty="0"/>
              <a:t>package </a:t>
            </a:r>
            <a:r>
              <a:rPr lang="fr-FR" sz="2400" dirty="0" err="1" smtClean="0"/>
              <a:t>paquetage.aTester</a:t>
            </a:r>
            <a:r>
              <a:rPr lang="fr-FR" sz="2400" dirty="0" smtClean="0"/>
              <a:t>;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import </a:t>
            </a:r>
            <a:r>
              <a:rPr lang="fr-FR" sz="2400" dirty="0" err="1" smtClean="0"/>
              <a:t>org.junit</a:t>
            </a:r>
            <a:r>
              <a:rPr lang="fr-FR" sz="2400" dirty="0" smtClean="0"/>
              <a:t>.*;</a:t>
            </a:r>
          </a:p>
          <a:p>
            <a:pPr marL="457200" lvl="1" indent="0">
              <a:buNone/>
            </a:pPr>
            <a:r>
              <a:rPr lang="fr-FR" sz="2400" dirty="0" smtClean="0"/>
              <a:t>import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org.junit.Assert</a:t>
            </a:r>
            <a:r>
              <a:rPr lang="fr-FR" sz="2400" dirty="0"/>
              <a:t>.*;</a:t>
            </a:r>
          </a:p>
          <a:p>
            <a:pPr marL="457200" lvl="1" indent="0">
              <a:buNone/>
            </a:pPr>
            <a:r>
              <a:rPr lang="fr-FR" sz="2400" dirty="0" smtClean="0"/>
              <a:t>public </a:t>
            </a:r>
            <a:r>
              <a:rPr lang="fr-FR" sz="2400" dirty="0"/>
              <a:t>class </a:t>
            </a:r>
            <a:r>
              <a:rPr lang="fr-FR" sz="2400" dirty="0" err="1"/>
              <a:t>CalculetteTest</a:t>
            </a:r>
            <a:r>
              <a:rPr lang="fr-FR" sz="2400" dirty="0"/>
              <a:t> </a:t>
            </a:r>
            <a:r>
              <a:rPr lang="fr-FR" sz="2400" dirty="0" smtClean="0"/>
              <a:t>{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BeforeClass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setUpClass</a:t>
            </a:r>
            <a:r>
              <a:rPr lang="fr-FR" sz="2400" dirty="0"/>
              <a:t>() </a:t>
            </a:r>
            <a:r>
              <a:rPr lang="fr-FR" sz="2400" i="1" dirty="0" err="1"/>
              <a:t>throws</a:t>
            </a:r>
            <a:r>
              <a:rPr lang="fr-FR" sz="2400" i="1" dirty="0"/>
              <a:t> Exception</a:t>
            </a:r>
            <a:r>
              <a:rPr lang="fr-FR" sz="2400" dirty="0"/>
              <a:t>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AfterClass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tearDownClass</a:t>
            </a:r>
            <a:r>
              <a:rPr lang="fr-FR" sz="2400" dirty="0"/>
              <a:t>() </a:t>
            </a:r>
            <a:r>
              <a:rPr lang="fr-FR" sz="2400" i="1" dirty="0" err="1"/>
              <a:t>throws</a:t>
            </a:r>
            <a:r>
              <a:rPr lang="fr-FR" sz="2400" i="1" dirty="0"/>
              <a:t> Exception </a:t>
            </a:r>
            <a:r>
              <a:rPr lang="fr-FR" sz="2400" dirty="0" smtClean="0"/>
              <a:t>{ … }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Before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setUp</a:t>
            </a:r>
            <a:r>
              <a:rPr lang="fr-FR" sz="2400" dirty="0"/>
              <a:t>() </a:t>
            </a:r>
            <a:r>
              <a:rPr lang="fr-FR" sz="2400" dirty="0" smtClean="0"/>
              <a:t>{ ….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tearDown</a:t>
            </a:r>
            <a:r>
              <a:rPr lang="fr-FR" sz="2400" dirty="0"/>
              <a:t>()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@Test</a:t>
            </a:r>
          </a:p>
          <a:p>
            <a:pPr marL="457200" lvl="1" indent="0">
              <a:buNone/>
            </a:pPr>
            <a:r>
              <a:rPr lang="fr-FR" sz="2400" dirty="0"/>
              <a:t>   </a:t>
            </a:r>
            <a:r>
              <a:rPr lang="fr-FR" sz="2400" dirty="0" smtClean="0"/>
              <a:t>	 </a:t>
            </a:r>
            <a:r>
              <a:rPr lang="fr-FR" sz="2400" dirty="0"/>
              <a:t>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 smtClean="0"/>
              <a:t>testDoATest</a:t>
            </a:r>
            <a:r>
              <a:rPr lang="fr-FR" sz="2400" dirty="0" smtClean="0"/>
              <a:t>(</a:t>
            </a:r>
            <a:r>
              <a:rPr lang="fr-FR" sz="2400" dirty="0"/>
              <a:t>)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628800"/>
            <a:ext cx="4501049" cy="463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6800" rIns="36000" bIns="46800">
            <a:spAutoFit/>
          </a:bodyPr>
          <a:lstStyle/>
          <a:p>
            <a:r>
              <a:rPr lang="fr-FR" sz="2400" dirty="0"/>
              <a:t>package </a:t>
            </a:r>
            <a:r>
              <a:rPr lang="fr-FR" sz="2400" dirty="0" err="1"/>
              <a:t>paquetage.aTester</a:t>
            </a:r>
            <a:r>
              <a:rPr lang="fr-FR" sz="2400" dirty="0"/>
              <a:t>;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2120" y="1556792"/>
            <a:ext cx="316835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classes de test s’organisent dans la même hiérarchie que les classes testées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683568" y="2060848"/>
            <a:ext cx="4440636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6800" rIns="36000" bIns="46800">
            <a:spAutoFit/>
          </a:bodyPr>
          <a:lstStyle/>
          <a:p>
            <a:r>
              <a:rPr lang="fr-FR" sz="2400" dirty="0" smtClean="0"/>
              <a:t>import </a:t>
            </a:r>
            <a:r>
              <a:rPr lang="fr-FR" sz="2400" dirty="0" err="1"/>
              <a:t>org.junit</a:t>
            </a:r>
            <a:r>
              <a:rPr lang="fr-FR" sz="2400" dirty="0"/>
              <a:t>.*;</a:t>
            </a:r>
          </a:p>
          <a:p>
            <a:r>
              <a:rPr lang="fr-FR" sz="2400" dirty="0"/>
              <a:t>import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org.junit.Assert</a:t>
            </a:r>
            <a:r>
              <a:rPr lang="fr-FR" sz="2400" dirty="0"/>
              <a:t>.*;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0112" y="2132856"/>
            <a:ext cx="316835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Framework </a:t>
            </a:r>
            <a:r>
              <a:rPr lang="fr-FR" sz="2400" dirty="0" err="1" smtClean="0"/>
              <a:t>JUnit</a:t>
            </a:r>
            <a:r>
              <a:rPr lang="fr-FR" sz="2400" dirty="0" smtClean="0"/>
              <a:t> 4</a:t>
            </a:r>
          </a:p>
          <a:p>
            <a:pPr algn="ctr"/>
            <a:r>
              <a:rPr lang="fr-FR" sz="2400" dirty="0" err="1" smtClean="0"/>
              <a:t>org.junit</a:t>
            </a:r>
            <a:r>
              <a:rPr lang="fr-FR" sz="2400" dirty="0" smtClean="0"/>
              <a:t>.*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3131839" y="2435404"/>
            <a:ext cx="2511560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AfterClass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4128" y="1700808"/>
            <a:ext cx="316835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Méthodes d’initialisation et de finalisation du cas de test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868143" y="3356992"/>
            <a:ext cx="3168353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Méthodes exécutées avant et après chaque test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2627784" y="5229200"/>
            <a:ext cx="1512168" cy="463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@Test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95936" y="6021288"/>
            <a:ext cx="31683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</a:t>
            </a:r>
            <a:r>
              <a:rPr lang="fr-FR" sz="2400" dirty="0" smtClean="0"/>
              <a:t>éthodes de test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4139952" y="4365104"/>
            <a:ext cx="1872208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18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FR" dirty="0" smtClean="0"/>
              <a:t>Comment tester ??</a:t>
            </a:r>
          </a:p>
          <a:p>
            <a:pPr lvl="1"/>
            <a:r>
              <a:rPr lang="fr-FR" dirty="0" smtClean="0"/>
              <a:t>Définir le </a:t>
            </a:r>
            <a:r>
              <a:rPr lang="fr-FR" b="1" dirty="0"/>
              <a:t>jeu de données </a:t>
            </a:r>
            <a:r>
              <a:rPr lang="fr-FR" dirty="0" smtClean="0"/>
              <a:t>pour le test</a:t>
            </a:r>
          </a:p>
          <a:p>
            <a:pPr lvl="1"/>
            <a:r>
              <a:rPr lang="fr-FR" dirty="0" smtClean="0"/>
              <a:t>Définir le </a:t>
            </a:r>
            <a:r>
              <a:rPr lang="fr-FR" b="1" dirty="0" smtClean="0"/>
              <a:t>résultat attendu</a:t>
            </a:r>
          </a:p>
          <a:p>
            <a:pPr lvl="1"/>
            <a:r>
              <a:rPr lang="fr-FR" dirty="0" smtClean="0"/>
              <a:t>Comparer le résultat obtenu à l’attendu grâce aux </a:t>
            </a:r>
            <a:r>
              <a:rPr lang="fr-FR" b="1" dirty="0" smtClean="0"/>
              <a:t>oracles</a:t>
            </a:r>
          </a:p>
          <a:p>
            <a:pPr lvl="2">
              <a:buFont typeface="Wingdings" charset="2"/>
              <a:buChar char="Ø"/>
            </a:pPr>
            <a:r>
              <a:rPr lang="fr-FR" sz="3600" b="1" dirty="0" smtClean="0">
                <a:solidFill>
                  <a:srgbClr val="1F497D"/>
                </a:solidFill>
              </a:rPr>
              <a:t>Assertions </a:t>
            </a:r>
            <a:endParaRPr lang="fr-FR" sz="3600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EE8A-C372-EB44-AC34-93B478620A72}" type="datetime1">
              <a:rPr lang="fr-FR" smtClean="0"/>
              <a:t>01/09/12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6" y="1263146"/>
            <a:ext cx="8261336" cy="310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2636912"/>
            <a:ext cx="8496944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fr-FR" sz="2200" dirty="0"/>
              <a:t> </a:t>
            </a:r>
            <a:r>
              <a:rPr lang="fr-FR" sz="2200" dirty="0" smtClean="0"/>
              <a:t> </a:t>
            </a:r>
            <a:r>
              <a:rPr lang="fr-FR" sz="2200" b="1" dirty="0" smtClean="0"/>
              <a:t> @</a:t>
            </a:r>
            <a:r>
              <a:rPr lang="fr-FR" sz="2200" b="1" dirty="0"/>
              <a:t>Test</a:t>
            </a:r>
          </a:p>
          <a:p>
            <a:r>
              <a:rPr lang="fr-FR" sz="2200" dirty="0"/>
              <a:t>    public </a:t>
            </a:r>
            <a:r>
              <a:rPr lang="fr-FR" sz="2200" dirty="0" err="1"/>
              <a:t>void</a:t>
            </a:r>
            <a:r>
              <a:rPr lang="fr-FR" sz="2200" dirty="0"/>
              <a:t> </a:t>
            </a:r>
            <a:r>
              <a:rPr lang="fr-FR" sz="2200" dirty="0" err="1"/>
              <a:t>testToCelcius</a:t>
            </a:r>
            <a:r>
              <a:rPr lang="fr-FR" sz="2200" dirty="0"/>
              <a:t>() {</a:t>
            </a:r>
          </a:p>
          <a:p>
            <a:r>
              <a:rPr lang="fr-FR" sz="2200" dirty="0"/>
              <a:t>        </a:t>
            </a:r>
            <a:r>
              <a:rPr lang="fr-FR" sz="2200" dirty="0" err="1"/>
              <a:t>System.out.println</a:t>
            </a:r>
            <a:r>
              <a:rPr lang="fr-FR" sz="2200" dirty="0"/>
              <a:t>("</a:t>
            </a:r>
            <a:r>
              <a:rPr lang="fr-FR" sz="2200" dirty="0" err="1"/>
              <a:t>toCelcius</a:t>
            </a:r>
            <a:r>
              <a:rPr lang="fr-FR" sz="2200" dirty="0"/>
              <a:t>");</a:t>
            </a:r>
          </a:p>
          <a:p>
            <a:r>
              <a:rPr lang="fr-FR" sz="2200" dirty="0"/>
              <a:t>        double </a:t>
            </a:r>
            <a:r>
              <a:rPr lang="fr-FR" sz="2200" b="1" dirty="0" err="1"/>
              <a:t>temp</a:t>
            </a:r>
            <a:r>
              <a:rPr lang="fr-FR" sz="2200" dirty="0"/>
              <a:t> = </a:t>
            </a:r>
            <a:r>
              <a:rPr lang="fr-FR" sz="2200" dirty="0" smtClean="0"/>
              <a:t>32.0;	     	</a:t>
            </a:r>
            <a:r>
              <a:rPr lang="fr-FR" sz="2200" b="1" dirty="0" smtClean="0">
                <a:solidFill>
                  <a:srgbClr val="1F497D"/>
                </a:solidFill>
              </a:rPr>
              <a:t>/</a:t>
            </a:r>
            <a:r>
              <a:rPr lang="fr-FR" sz="2200" b="1" dirty="0">
                <a:solidFill>
                  <a:srgbClr val="1F497D"/>
                </a:solidFill>
              </a:rPr>
              <a:t>/</a:t>
            </a:r>
            <a:r>
              <a:rPr lang="fr-FR" sz="2200" b="1" dirty="0" err="1">
                <a:solidFill>
                  <a:srgbClr val="1F497D"/>
                </a:solidFill>
              </a:rPr>
              <a:t>definition</a:t>
            </a:r>
            <a:r>
              <a:rPr lang="fr-FR" sz="2200" b="1" dirty="0">
                <a:solidFill>
                  <a:srgbClr val="1F497D"/>
                </a:solidFill>
              </a:rPr>
              <a:t> données de test</a:t>
            </a:r>
          </a:p>
          <a:p>
            <a:endParaRPr lang="fr-FR" sz="2200" dirty="0"/>
          </a:p>
          <a:p>
            <a:r>
              <a:rPr lang="fr-FR" sz="2200" dirty="0"/>
              <a:t>        double </a:t>
            </a:r>
            <a:r>
              <a:rPr lang="fr-FR" sz="2200" b="1" dirty="0" err="1"/>
              <a:t>expResult</a:t>
            </a:r>
            <a:r>
              <a:rPr lang="fr-FR" sz="2200" dirty="0"/>
              <a:t> = 0</a:t>
            </a:r>
            <a:r>
              <a:rPr lang="fr-FR" sz="2200" dirty="0" smtClean="0"/>
              <a:t>.0; 	</a:t>
            </a:r>
            <a:r>
              <a:rPr lang="fr-FR" sz="2200" b="1" dirty="0" smtClean="0">
                <a:solidFill>
                  <a:srgbClr val="1F497D"/>
                </a:solidFill>
              </a:rPr>
              <a:t>/</a:t>
            </a:r>
            <a:r>
              <a:rPr lang="fr-FR" sz="2200" b="1" dirty="0">
                <a:solidFill>
                  <a:srgbClr val="1F497D"/>
                </a:solidFill>
              </a:rPr>
              <a:t>/</a:t>
            </a:r>
            <a:r>
              <a:rPr lang="fr-FR" sz="2200" b="1" dirty="0" err="1">
                <a:solidFill>
                  <a:srgbClr val="1F497D"/>
                </a:solidFill>
              </a:rPr>
              <a:t>definition</a:t>
            </a:r>
            <a:r>
              <a:rPr lang="fr-FR" sz="2200" b="1" dirty="0">
                <a:solidFill>
                  <a:srgbClr val="1F497D"/>
                </a:solidFill>
              </a:rPr>
              <a:t> résultat attendu</a:t>
            </a:r>
            <a:endParaRPr lang="fr-FR" sz="2200" dirty="0"/>
          </a:p>
          <a:p>
            <a:r>
              <a:rPr lang="fr-FR" sz="2200" dirty="0"/>
              <a:t>        double </a:t>
            </a:r>
            <a:r>
              <a:rPr lang="fr-FR" sz="2200" b="1" dirty="0" err="1"/>
              <a:t>result</a:t>
            </a:r>
            <a:r>
              <a:rPr lang="fr-FR" sz="2200" dirty="0"/>
              <a:t> = </a:t>
            </a:r>
            <a:r>
              <a:rPr lang="fr-FR" sz="2200" dirty="0" err="1" smtClean="0"/>
              <a:t>TemperatureConverter.toCelcius</a:t>
            </a:r>
            <a:r>
              <a:rPr lang="fr-FR" sz="2200" dirty="0"/>
              <a:t>(</a:t>
            </a:r>
            <a:r>
              <a:rPr lang="fr-FR" sz="2200" dirty="0" err="1"/>
              <a:t>temp</a:t>
            </a:r>
            <a:r>
              <a:rPr lang="fr-FR" sz="2200" dirty="0"/>
              <a:t>);</a:t>
            </a:r>
          </a:p>
          <a:p>
            <a:endParaRPr lang="fr-FR" sz="2200" dirty="0" smtClean="0"/>
          </a:p>
          <a:p>
            <a:r>
              <a:rPr lang="fr-FR" sz="2200" dirty="0" smtClean="0"/>
              <a:t>        </a:t>
            </a:r>
            <a:r>
              <a:rPr lang="fr-FR" sz="2200" b="1" dirty="0" smtClean="0"/>
              <a:t>/</a:t>
            </a:r>
            <a:r>
              <a:rPr lang="fr-FR" sz="2200" b="1" dirty="0"/>
              <a:t>/</a:t>
            </a:r>
            <a:r>
              <a:rPr lang="fr-FR" sz="2200" b="1" dirty="0" err="1"/>
              <a:t>assertEquals</a:t>
            </a:r>
            <a:r>
              <a:rPr lang="fr-FR" sz="2200" b="1" dirty="0"/>
              <a:t> (attendu, obtenu, delta)</a:t>
            </a:r>
          </a:p>
          <a:p>
            <a:r>
              <a:rPr lang="fr-FR" sz="2200" dirty="0"/>
              <a:t>        </a:t>
            </a:r>
            <a:r>
              <a:rPr lang="fr-FR" sz="2200" b="1" i="1" dirty="0" err="1">
                <a:solidFill>
                  <a:srgbClr val="1F497D"/>
                </a:solidFill>
              </a:rPr>
              <a:t>assertEquals</a:t>
            </a:r>
            <a:r>
              <a:rPr lang="fr-FR" sz="2200" b="1" i="1" dirty="0">
                <a:solidFill>
                  <a:srgbClr val="1F497D"/>
                </a:solidFill>
              </a:rPr>
              <a:t>(</a:t>
            </a:r>
            <a:r>
              <a:rPr lang="fr-FR" sz="2200" b="1" i="1" dirty="0" err="1">
                <a:solidFill>
                  <a:srgbClr val="1F497D"/>
                </a:solidFill>
              </a:rPr>
              <a:t>expResult</a:t>
            </a:r>
            <a:r>
              <a:rPr lang="fr-FR" sz="2200" b="1" i="1" dirty="0">
                <a:solidFill>
                  <a:srgbClr val="1F497D"/>
                </a:solidFill>
              </a:rPr>
              <a:t>, </a:t>
            </a:r>
            <a:r>
              <a:rPr lang="fr-FR" sz="2200" b="1" i="1" dirty="0" err="1">
                <a:solidFill>
                  <a:srgbClr val="1F497D"/>
                </a:solidFill>
              </a:rPr>
              <a:t>result</a:t>
            </a:r>
            <a:r>
              <a:rPr lang="fr-FR" sz="2200" b="1" i="1" dirty="0">
                <a:solidFill>
                  <a:srgbClr val="1F497D"/>
                </a:solidFill>
              </a:rPr>
              <a:t>, 0.0);</a:t>
            </a:r>
          </a:p>
          <a:p>
            <a:r>
              <a:rPr lang="fr-FR" sz="22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9339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rmAutofit fontScale="77500" lnSpcReduction="20000"/>
          </a:bodyPr>
          <a:lstStyle/>
          <a:p>
            <a:r>
              <a:rPr lang="fr-FR" b="1" i="1" dirty="0" err="1" smtClean="0">
                <a:solidFill>
                  <a:srgbClr val="1F497D"/>
                </a:solidFill>
              </a:rPr>
              <a:t>assertEquals</a:t>
            </a:r>
            <a:r>
              <a:rPr lang="fr-FR" b="1" i="1" dirty="0" smtClean="0">
                <a:solidFill>
                  <a:srgbClr val="1F497D"/>
                </a:solidFill>
              </a:rPr>
              <a:t>(</a:t>
            </a:r>
            <a:r>
              <a:rPr lang="fr-FR" b="1" i="1" dirty="0" err="1" smtClean="0">
                <a:solidFill>
                  <a:srgbClr val="1F497D"/>
                </a:solidFill>
              </a:rPr>
              <a:t>object,object</a:t>
            </a:r>
            <a:r>
              <a:rPr lang="fr-FR" b="1" i="1" dirty="0" smtClean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les objets sont égaux </a:t>
            </a:r>
            <a:r>
              <a:rPr lang="fr-FR" b="1" dirty="0" smtClean="0"/>
              <a:t>(méthode </a:t>
            </a:r>
            <a:r>
              <a:rPr lang="fr-FR" b="1" i="1" dirty="0" err="1" smtClean="0">
                <a:solidFill>
                  <a:srgbClr val="1F497D"/>
                </a:solidFill>
              </a:rPr>
              <a:t>equals</a:t>
            </a:r>
            <a:r>
              <a:rPr lang="fr-FR" b="1" dirty="0"/>
              <a:t>)</a:t>
            </a:r>
            <a:endParaRPr lang="fr-FR" b="1" dirty="0" smtClean="0"/>
          </a:p>
          <a:p>
            <a:r>
              <a:rPr lang="fr-FR" b="1" i="1" dirty="0" err="1">
                <a:solidFill>
                  <a:srgbClr val="1F497D"/>
                </a:solidFill>
              </a:rPr>
              <a:t>assertArrayEquals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[], 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[])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deux tableaux contiennent les mêmes valeurs dans le même ordre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</a:t>
            </a:r>
            <a:r>
              <a:rPr lang="fr-FR" b="1" i="1" dirty="0">
                <a:solidFill>
                  <a:srgbClr val="1F497D"/>
                </a:solidFill>
              </a:rPr>
              <a:t>(Not)</a:t>
            </a:r>
            <a:r>
              <a:rPr lang="fr-FR" b="1" i="1" dirty="0" err="1">
                <a:solidFill>
                  <a:srgbClr val="1F497D"/>
                </a:solidFill>
              </a:rPr>
              <a:t>Same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object,object</a:t>
            </a:r>
            <a:r>
              <a:rPr lang="fr-FR" b="1" i="1" dirty="0">
                <a:solidFill>
                  <a:srgbClr val="1F497D"/>
                </a:solidFill>
              </a:rPr>
              <a:t>) : </a:t>
            </a:r>
            <a:endParaRPr lang="fr-FR" b="1" i="1" dirty="0" smtClean="0">
              <a:solidFill>
                <a:srgbClr val="1F497D"/>
              </a:solidFill>
            </a:endParaRP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</a:t>
            </a:r>
            <a:r>
              <a:rPr lang="fr-FR" dirty="0"/>
              <a:t>les </a:t>
            </a:r>
            <a:r>
              <a:rPr lang="fr-FR" dirty="0" smtClean="0"/>
              <a:t>objets </a:t>
            </a:r>
            <a:r>
              <a:rPr lang="fr-FR" dirty="0"/>
              <a:t>sont </a:t>
            </a:r>
            <a:r>
              <a:rPr lang="fr-FR" dirty="0" smtClean="0"/>
              <a:t>(ou </a:t>
            </a:r>
            <a:r>
              <a:rPr lang="fr-FR" dirty="0"/>
              <a:t>pas) la même </a:t>
            </a:r>
            <a:r>
              <a:rPr lang="fr-FR" dirty="0" smtClean="0"/>
              <a:t>instance (</a:t>
            </a:r>
            <a:r>
              <a:rPr lang="fr-FR" b="1" i="1" dirty="0" smtClean="0">
                <a:solidFill>
                  <a:srgbClr val="1F497D"/>
                </a:solidFill>
              </a:rPr>
              <a:t>identité</a:t>
            </a:r>
            <a:r>
              <a:rPr lang="fr-FR" dirty="0" smtClean="0"/>
              <a:t>)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</a:t>
            </a:r>
            <a:r>
              <a:rPr lang="fr-FR" b="1" i="1" dirty="0">
                <a:solidFill>
                  <a:srgbClr val="1F497D"/>
                </a:solidFill>
              </a:rPr>
              <a:t>(Not)</a:t>
            </a:r>
            <a:r>
              <a:rPr lang="fr-FR" b="1" i="1" dirty="0" err="1">
                <a:solidFill>
                  <a:srgbClr val="1F497D"/>
                </a:solidFill>
              </a:rPr>
              <a:t>Null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l’objet est (ou pas) </a:t>
            </a:r>
            <a:r>
              <a:rPr lang="fr-FR" dirty="0" err="1" smtClean="0"/>
              <a:t>null</a:t>
            </a:r>
            <a:endParaRPr lang="fr-FR" dirty="0" smtClean="0"/>
          </a:p>
          <a:p>
            <a:r>
              <a:rPr lang="fr-FR" b="1" i="1" dirty="0" err="1">
                <a:solidFill>
                  <a:srgbClr val="1F497D"/>
                </a:solidFill>
              </a:rPr>
              <a:t>assertTrue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boolean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une condition est vrai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assertFalse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boolean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</a:t>
            </a:r>
            <a:r>
              <a:rPr lang="fr-FR" dirty="0" smtClean="0"/>
              <a:t>si la condition est fausse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fail</a:t>
            </a:r>
            <a:r>
              <a:rPr lang="fr-FR" b="1" i="1" dirty="0">
                <a:solidFill>
                  <a:srgbClr val="1F497D"/>
                </a:solidFill>
              </a:rPr>
              <a:t>() </a:t>
            </a:r>
            <a:r>
              <a:rPr lang="fr-FR" dirty="0" smtClean="0"/>
              <a:t>: </a:t>
            </a:r>
            <a:r>
              <a:rPr lang="fr-FR" dirty="0" smtClean="0"/>
              <a:t>faire </a:t>
            </a:r>
            <a:r>
              <a:rPr lang="fr-FR" dirty="0" smtClean="0"/>
              <a:t>échouer le test quelque soit la situation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42D-6469-AB45-8AD9-3A2253B5CDC9}" type="datetime1">
              <a:rPr lang="fr-FR" smtClean="0"/>
              <a:t>31/08/12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Manuele Kirsch Pinheiro - CRI/UP1 - mkirschpin@univ-paris1.fr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7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Important !! </a:t>
            </a:r>
            <a:br>
              <a:rPr lang="fr-FR" b="1" dirty="0" smtClean="0">
                <a:solidFill>
                  <a:srgbClr val="1F497D"/>
                </a:solidFill>
              </a:rPr>
            </a:br>
            <a:r>
              <a:rPr lang="fr-FR" b="1" dirty="0" smtClean="0">
                <a:solidFill>
                  <a:srgbClr val="1F497D"/>
                </a:solidFill>
              </a:rPr>
              <a:t>Il faut bien penser son jeu de données !!!</a:t>
            </a:r>
          </a:p>
          <a:p>
            <a:pPr lvl="1"/>
            <a:r>
              <a:rPr lang="fr-FR" dirty="0" smtClean="0"/>
              <a:t>Penser aux situations réelles (ce qui peut arriver)</a:t>
            </a:r>
          </a:p>
          <a:p>
            <a:pPr lvl="1"/>
            <a:r>
              <a:rPr lang="fr-FR" dirty="0" smtClean="0"/>
              <a:t>Tester toutes les cas possibles (pas forcément tous les valeurs possibles)</a:t>
            </a:r>
          </a:p>
          <a:p>
            <a:pPr lvl="2"/>
            <a:r>
              <a:rPr lang="fr-FR" dirty="0" smtClean="0"/>
              <a:t>Valeurs négatifs, positifs, trop petites, trop grandes, zéro...  </a:t>
            </a:r>
          </a:p>
          <a:p>
            <a:pPr lvl="1"/>
            <a:r>
              <a:rPr lang="fr-FR" dirty="0" smtClean="0"/>
              <a:t>Utiliser le connaissance sur l’implémentation pour de tests complets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842-7567-9A44-AC60-BDD7761B9967}" type="datetime1">
              <a:rPr lang="fr-FR" smtClean="0"/>
              <a:t>01/09/12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8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Sur </a:t>
            </a:r>
            <a:r>
              <a:rPr lang="fr-FR" dirty="0" err="1" smtClean="0"/>
              <a:t>NetBeans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On sélectionne la classe à tester</a:t>
            </a:r>
            <a:endParaRPr lang="fr-FR" dirty="0"/>
          </a:p>
          <a:p>
            <a:pPr lvl="2"/>
            <a:r>
              <a:rPr lang="fr-FR" dirty="0" smtClean="0"/>
              <a:t>Tools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Create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JUnit</a:t>
            </a:r>
            <a:r>
              <a:rPr lang="fr-FR" dirty="0" smtClean="0">
                <a:sym typeface="Wingdings"/>
              </a:rPr>
              <a:t> tests …</a:t>
            </a:r>
          </a:p>
          <a:p>
            <a:pPr lvl="1"/>
            <a:r>
              <a:rPr lang="fr-FR" dirty="0" smtClean="0">
                <a:sym typeface="Wingdings"/>
              </a:rPr>
              <a:t>On remplit les méthodes du </a:t>
            </a:r>
            <a:r>
              <a:rPr lang="fr-FR" dirty="0" err="1" smtClean="0">
                <a:sym typeface="Wingdings"/>
              </a:rPr>
              <a:t>TestCase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On exécute les </a:t>
            </a:r>
            <a:r>
              <a:rPr lang="fr-FR" dirty="0" err="1" smtClean="0">
                <a:sym typeface="Wingdings"/>
              </a:rPr>
              <a:t>TestCases</a:t>
            </a:r>
            <a:r>
              <a:rPr lang="fr-FR" dirty="0" smtClean="0">
                <a:sym typeface="Wingdings"/>
              </a:rPr>
              <a:t> </a:t>
            </a:r>
          </a:p>
          <a:p>
            <a:pPr lvl="2"/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 Test Projet 	(pour exécuter tous les </a:t>
            </a:r>
            <a:r>
              <a:rPr lang="fr-FR" dirty="0" err="1">
                <a:sym typeface="Wingdings"/>
              </a:rPr>
              <a:t>T</a:t>
            </a:r>
            <a:r>
              <a:rPr lang="fr-FR" dirty="0" err="1" smtClean="0">
                <a:sym typeface="Wingdings"/>
              </a:rPr>
              <a:t>estCase</a:t>
            </a:r>
            <a:r>
              <a:rPr lang="fr-FR" dirty="0" smtClean="0">
                <a:sym typeface="Wingdings"/>
              </a:rPr>
              <a:t>)</a:t>
            </a:r>
          </a:p>
          <a:p>
            <a:pPr lvl="2"/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Test File 		(pour exécuter un seul </a:t>
            </a:r>
            <a:r>
              <a:rPr lang="fr-FR" dirty="0" err="1" smtClean="0">
                <a:sym typeface="Wingdings"/>
              </a:rPr>
              <a:t>TestCase</a:t>
            </a:r>
            <a:r>
              <a:rPr lang="fr-FR" dirty="0" smtClean="0">
                <a:sym typeface="Wingdings"/>
              </a:rPr>
              <a:t>)</a:t>
            </a:r>
          </a:p>
          <a:p>
            <a:pPr marL="457200" lvl="1" indent="0">
              <a:buNone/>
            </a:pPr>
            <a:r>
              <a:rPr lang="fr-FR" dirty="0" smtClean="0">
                <a:sym typeface="Wingdings"/>
              </a:rPr>
              <a:t>ou</a:t>
            </a:r>
          </a:p>
          <a:p>
            <a:pPr lvl="1"/>
            <a:r>
              <a:rPr lang="fr-FR" dirty="0" smtClean="0">
                <a:sym typeface="Wingdings"/>
              </a:rPr>
              <a:t>On exécute le(s) </a:t>
            </a:r>
            <a:r>
              <a:rPr lang="fr-FR" dirty="0" err="1" smtClean="0">
                <a:sym typeface="Wingdings"/>
              </a:rPr>
              <a:t>TestSuite</a:t>
            </a:r>
            <a:endParaRPr lang="fr-FR" dirty="0" smtClean="0">
              <a:sym typeface="Wingdings"/>
            </a:endParaRPr>
          </a:p>
          <a:p>
            <a:pPr lvl="2"/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 Test File (ou </a:t>
            </a:r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File)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94C7-48E6-5A4B-BFB1-5B6A3EA4F00D}" type="datetime1">
              <a:rPr lang="fr-FR" smtClean="0"/>
              <a:t>01/09/12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64" y="661638"/>
            <a:ext cx="5524624" cy="6079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04195"/>
            <a:ext cx="8892480" cy="2237173"/>
          </a:xfrm>
          <a:prstGeom prst="rect">
            <a:avLst/>
          </a:prstGeom>
          <a:ln w="3810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06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Construire les tests </a:t>
            </a:r>
            <a:r>
              <a:rPr lang="fr-FR" dirty="0" err="1" smtClean="0"/>
              <a:t>JUnit</a:t>
            </a:r>
            <a:r>
              <a:rPr lang="fr-FR" dirty="0" smtClean="0"/>
              <a:t> pour la classe </a:t>
            </a:r>
            <a:r>
              <a:rPr lang="fr-FR" dirty="0" err="1" smtClean="0"/>
              <a:t>Factorial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544" y="2924944"/>
            <a:ext cx="662473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public class Factorial </a:t>
            </a:r>
            <a:r>
              <a:rPr lang="en-US" sz="2000" b="1" dirty="0" smtClean="0"/>
              <a:t>{</a:t>
            </a:r>
          </a:p>
          <a:p>
            <a:r>
              <a:rPr lang="en-US" sz="2000" b="1" dirty="0" smtClean="0"/>
              <a:t>    </a:t>
            </a:r>
            <a:r>
              <a:rPr lang="en-US" sz="2000" b="1" dirty="0" smtClean="0"/>
              <a:t>public </a:t>
            </a:r>
            <a:r>
              <a:rPr lang="en-US" sz="2000" b="1" dirty="0"/>
              <a:t>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1F497D"/>
                </a:solidFill>
              </a:rPr>
              <a:t>factorial</a:t>
            </a:r>
            <a:r>
              <a:rPr lang="en-US" sz="2000" b="1" dirty="0"/>
              <a:t>(</a:t>
            </a:r>
            <a:r>
              <a:rPr lang="en-US" sz="2000" b="1" dirty="0" err="1"/>
              <a:t>int</a:t>
            </a:r>
            <a:r>
              <a:rPr lang="en-US" sz="2000" b="1" dirty="0"/>
              <a:t> n)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	     throws</a:t>
            </a:r>
            <a:r>
              <a:rPr lang="en-US" sz="2000" b="1" dirty="0" smtClean="0"/>
              <a:t> </a:t>
            </a:r>
            <a:r>
              <a:rPr lang="en-US" sz="2000" b="1" dirty="0" err="1">
                <a:solidFill>
                  <a:srgbClr val="1F497D"/>
                </a:solidFill>
              </a:rPr>
              <a:t>NegativeFactorialException</a:t>
            </a:r>
            <a:r>
              <a:rPr lang="en-US" sz="2000" b="1" dirty="0"/>
              <a:t> {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	 </a:t>
            </a:r>
            <a:r>
              <a:rPr lang="en-US" sz="2000" dirty="0" err="1"/>
              <a:t>int</a:t>
            </a:r>
            <a:r>
              <a:rPr lang="en-US" sz="2000" dirty="0"/>
              <a:t> f 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     </a:t>
            </a:r>
            <a:r>
              <a:rPr lang="en-US" sz="2000" dirty="0" smtClean="0"/>
              <a:t>	 </a:t>
            </a:r>
            <a:r>
              <a:rPr lang="en-US" sz="2000" dirty="0"/>
              <a:t>if (n &lt; 0) </a:t>
            </a:r>
          </a:p>
          <a:p>
            <a:r>
              <a:rPr lang="en-US" sz="2000" dirty="0"/>
              <a:t>          </a:t>
            </a:r>
            <a:r>
              <a:rPr lang="en-US" sz="2000" dirty="0" smtClean="0"/>
              <a:t>	</a:t>
            </a:r>
            <a:r>
              <a:rPr lang="en-US" sz="2000" dirty="0" smtClean="0"/>
              <a:t>	throw </a:t>
            </a:r>
            <a:r>
              <a:rPr lang="en-US" sz="2000" dirty="0"/>
              <a:t>new </a:t>
            </a:r>
            <a:r>
              <a:rPr lang="en-US" sz="2000" dirty="0" err="1"/>
              <a:t>NegativeFactorialException</a:t>
            </a:r>
            <a:r>
              <a:rPr lang="en-US" sz="2000" dirty="0"/>
              <a:t>(n)</a:t>
            </a:r>
            <a:r>
              <a:rPr lang="en-US" sz="2000" dirty="0" smtClean="0"/>
              <a:t>;       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	for 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&lt;= n; </a:t>
            </a:r>
            <a:r>
              <a:rPr lang="en-US" sz="2000" dirty="0" err="1"/>
              <a:t>i</a:t>
            </a:r>
            <a:r>
              <a:rPr lang="en-US" sz="2000" dirty="0"/>
              <a:t>++) </a:t>
            </a:r>
            <a:r>
              <a:rPr lang="en-US" sz="2000" dirty="0" smtClean="0"/>
              <a:t>  f </a:t>
            </a:r>
            <a:r>
              <a:rPr lang="en-US" sz="2000" dirty="0"/>
              <a:t>*= </a:t>
            </a:r>
            <a:r>
              <a:rPr lang="en-US" sz="2000" dirty="0" smtClean="0"/>
              <a:t>I;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smtClean="0"/>
              <a:t>	return </a:t>
            </a:r>
            <a:r>
              <a:rPr lang="en-US" sz="2000" dirty="0"/>
              <a:t>f;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}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6094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(</a:t>
            </a:r>
            <a:r>
              <a:rPr lang="fr-FR" b="1" dirty="0" smtClean="0">
                <a:solidFill>
                  <a:srgbClr val="1F497D"/>
                </a:solidFill>
              </a:rPr>
              <a:t>Complexité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Complexité </a:t>
            </a:r>
            <a:endParaRPr lang="fr-FR" b="1" dirty="0">
              <a:solidFill>
                <a:srgbClr val="1F497D"/>
              </a:solidFill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ym typeface="Wingdings"/>
              </a:rPr>
              <a:t>décomposer en module réutilisables</a:t>
            </a: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identifier</a:t>
            </a:r>
            <a:r>
              <a:rPr lang="fr-FR" dirty="0" smtClean="0">
                <a:sym typeface="Wingdings"/>
              </a:rPr>
              <a:t> et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séparer</a:t>
            </a:r>
            <a:r>
              <a:rPr lang="fr-FR" dirty="0" smtClean="0">
                <a:sym typeface="Wingdings"/>
              </a:rPr>
              <a:t>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responsabilités</a:t>
            </a:r>
            <a:r>
              <a:rPr lang="fr-FR" dirty="0" smtClean="0">
                <a:sym typeface="Wingdings"/>
              </a:rPr>
              <a:t> /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entités</a:t>
            </a:r>
            <a:r>
              <a:rPr lang="fr-FR" dirty="0" smtClean="0">
                <a:sym typeface="Wingdings"/>
              </a:rPr>
              <a:t> </a:t>
            </a:r>
          </a:p>
          <a:p>
            <a:pPr marL="274320" lvl="1" indent="0" algn="ctr">
              <a:buNone/>
            </a:pPr>
            <a:r>
              <a:rPr lang="fr-FR" dirty="0" smtClean="0"/>
              <a:t>Il faut trouver le juste milieu…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01/09/12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57</a:t>
            </a:fld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555214" y="4437112"/>
            <a:ext cx="2243656" cy="1296144"/>
            <a:chOff x="611560" y="4437112"/>
            <a:chExt cx="2243656" cy="1296144"/>
          </a:xfrm>
        </p:grpSpPr>
        <p:sp>
          <p:nvSpPr>
            <p:cNvPr id="13" name="Rectangle 12"/>
            <p:cNvSpPr/>
            <p:nvPr/>
          </p:nvSpPr>
          <p:spPr>
            <a:xfrm>
              <a:off x="611560" y="4437112"/>
              <a:ext cx="792088" cy="129614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576" y="5157192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4581128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63588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863588" y="48746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63588" y="522920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863588" y="544522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45989" y="4509120"/>
              <a:ext cx="11294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saisieNote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45989" y="4808185"/>
              <a:ext cx="140922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afficherNote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45989" y="5168225"/>
              <a:ext cx="9990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estAdmis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45989" y="5445224"/>
              <a:ext cx="139781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calculerMoy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10610" y="3964994"/>
            <a:ext cx="30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de responsabilités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39552" y="5818038"/>
            <a:ext cx="2180084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/>
              <a:t>Faible cohésion </a:t>
            </a:r>
          </a:p>
          <a:p>
            <a:pPr algn="ctr"/>
            <a:r>
              <a:rPr lang="fr-FR" sz="2000" b="1" dirty="0" smtClean="0"/>
              <a:t>Faible modularité </a:t>
            </a:r>
          </a:p>
          <a:p>
            <a:pPr algn="ctr"/>
            <a:r>
              <a:rPr lang="fr-FR" sz="2000" b="1" dirty="0" smtClean="0"/>
              <a:t>Réutilisation difficile</a:t>
            </a:r>
            <a:endParaRPr lang="fr-FR" sz="2000" b="1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7023184" y="4545124"/>
            <a:ext cx="1584176" cy="1080120"/>
            <a:chOff x="7308304" y="4221088"/>
            <a:chExt cx="1584176" cy="1080120"/>
          </a:xfrm>
        </p:grpSpPr>
        <p:sp>
          <p:nvSpPr>
            <p:cNvPr id="33" name="Rectangle 32"/>
            <p:cNvSpPr/>
            <p:nvPr/>
          </p:nvSpPr>
          <p:spPr>
            <a:xfrm>
              <a:off x="7308304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72400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16316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80412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8388424" y="436510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7524328" y="437062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72400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80412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8388424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8304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16316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7524328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779109" y="4037002"/>
            <a:ext cx="207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fragmenté</a:t>
            </a:r>
            <a:endParaRPr lang="fr-FR" sz="20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725229" y="5733256"/>
            <a:ext cx="2180084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Modules incomplets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Forte couplage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R</a:t>
            </a:r>
            <a:r>
              <a:rPr lang="fr-FR" sz="2000" b="1" dirty="0" smtClean="0">
                <a:solidFill>
                  <a:srgbClr val="000000"/>
                </a:solidFill>
              </a:rPr>
              <a:t>éutilisation difficile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grpSp>
        <p:nvGrpSpPr>
          <p:cNvPr id="56" name="Grouper 55"/>
          <p:cNvGrpSpPr/>
          <p:nvPr/>
        </p:nvGrpSpPr>
        <p:grpSpPr>
          <a:xfrm>
            <a:off x="3995936" y="4437112"/>
            <a:ext cx="720080" cy="648072"/>
            <a:chOff x="3635896" y="4293096"/>
            <a:chExt cx="720080" cy="648072"/>
          </a:xfrm>
        </p:grpSpPr>
        <p:sp>
          <p:nvSpPr>
            <p:cNvPr id="43" name="Rectangle 42"/>
            <p:cNvSpPr/>
            <p:nvPr/>
          </p:nvSpPr>
          <p:spPr>
            <a:xfrm>
              <a:off x="3635896" y="429309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3908" y="436510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3851920" y="4442628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851920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4932040" y="5013176"/>
            <a:ext cx="720080" cy="648072"/>
            <a:chOff x="4355976" y="5733256"/>
            <a:chExt cx="720080" cy="648072"/>
          </a:xfrm>
        </p:grpSpPr>
        <p:sp>
          <p:nvSpPr>
            <p:cNvPr id="54" name="Rectangle 53"/>
            <p:cNvSpPr/>
            <p:nvPr/>
          </p:nvSpPr>
          <p:spPr>
            <a:xfrm>
              <a:off x="4355976" y="573325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63988" y="580526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4572000" y="587727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572000" y="609329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788024" y="4509120"/>
            <a:ext cx="6046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Saisie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5301208"/>
            <a:ext cx="9495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Étudiant 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3347864" y="5805264"/>
            <a:ext cx="283769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Forte cohésion 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Faible couplage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Modularité &amp; Réutilisation</a:t>
            </a:r>
            <a:endParaRPr lang="fr-F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9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Design patterns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b="1" dirty="0" smtClean="0">
                <a:solidFill>
                  <a:schemeClr val="tx2"/>
                </a:solidFill>
              </a:rPr>
              <a:t>Définition d’un pattern :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have been proved efficient and effective by the experienced developers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Réutilisation d’un certain savoir faire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 problème récurrent pour lequel un décrit une solution reconnue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Une règle en trois parties exprimant une relation entre un </a:t>
            </a:r>
            <a:r>
              <a:rPr lang="fr-FR" sz="2400" b="1" dirty="0" smtClean="0">
                <a:solidFill>
                  <a:srgbClr val="7030A0"/>
                </a:solidFill>
              </a:rPr>
              <a:t>contexte</a:t>
            </a:r>
            <a:r>
              <a:rPr lang="fr-FR" sz="2400" b="1" dirty="0" smtClean="0"/>
              <a:t> </a:t>
            </a:r>
            <a:r>
              <a:rPr lang="fr-FR" sz="2400" dirty="0" smtClean="0"/>
              <a:t>donné, un </a:t>
            </a:r>
            <a:r>
              <a:rPr lang="fr-FR" sz="2400" b="1" dirty="0" smtClean="0">
                <a:solidFill>
                  <a:srgbClr val="7030A0"/>
                </a:solidFill>
              </a:rPr>
              <a:t>problème récurrent </a:t>
            </a:r>
            <a:r>
              <a:rPr lang="fr-FR" sz="2400" b="1" dirty="0" smtClean="0"/>
              <a:t> </a:t>
            </a:r>
            <a:r>
              <a:rPr lang="fr-FR" sz="2400" dirty="0" smtClean="0"/>
              <a:t>dans ce contexte et une </a:t>
            </a:r>
            <a:r>
              <a:rPr lang="fr-FR" sz="2400" b="1" dirty="0" smtClean="0">
                <a:solidFill>
                  <a:srgbClr val="7030A0"/>
                </a:solidFill>
              </a:rPr>
              <a:t>solution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4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Plusieurs types de patterns</a:t>
            </a:r>
            <a:endParaRPr lang="fr-FR" sz="1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Conception (Design Patterns)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Architecturaux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Organisationnels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6777-3D2D-4DAC-89F3-56724111A53A}" type="slidenum">
              <a:rPr lang="fr-FR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6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Design patterns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Design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Patron de conception logicielle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Gang of Four 94 </a:t>
            </a:r>
            <a:r>
              <a:rPr lang="fr-FR" dirty="0" smtClean="0"/>
              <a:t>: </a:t>
            </a:r>
            <a:r>
              <a:rPr lang="fr-FR" sz="1900" dirty="0" smtClean="0"/>
              <a:t>Gamma, </a:t>
            </a:r>
            <a:r>
              <a:rPr lang="fr-FR" sz="1900" dirty="0" err="1" smtClean="0"/>
              <a:t>Helm</a:t>
            </a:r>
            <a:r>
              <a:rPr lang="fr-FR" sz="1900" dirty="0" smtClean="0"/>
              <a:t>, Johnson, </a:t>
            </a:r>
            <a:r>
              <a:rPr lang="fr-FR" sz="1900" dirty="0" err="1" smtClean="0"/>
              <a:t>Vlissides</a:t>
            </a:r>
            <a:r>
              <a:rPr lang="fr-FR" sz="1900" dirty="0" smtClean="0"/>
              <a:t>, « Design Patterns: </a:t>
            </a:r>
            <a:r>
              <a:rPr lang="fr-FR" sz="1900" dirty="0" err="1" smtClean="0"/>
              <a:t>Elements</a:t>
            </a:r>
            <a:r>
              <a:rPr lang="fr-FR" sz="1900" dirty="0" smtClean="0"/>
              <a:t> of </a:t>
            </a:r>
            <a:r>
              <a:rPr lang="fr-FR" sz="1900" dirty="0" err="1" smtClean="0"/>
              <a:t>reusable</a:t>
            </a:r>
            <a:r>
              <a:rPr lang="fr-FR" sz="1900" dirty="0" smtClean="0"/>
              <a:t> </a:t>
            </a:r>
            <a:r>
              <a:rPr lang="fr-FR" sz="1900" dirty="0" err="1" smtClean="0"/>
              <a:t>object</a:t>
            </a:r>
            <a:r>
              <a:rPr lang="fr-FR" sz="1900" dirty="0" smtClean="0"/>
              <a:t>-</a:t>
            </a:r>
            <a:r>
              <a:rPr lang="fr-FR" sz="1900" dirty="0" err="1" smtClean="0"/>
              <a:t>oriented</a:t>
            </a:r>
            <a:r>
              <a:rPr lang="fr-FR" sz="1900" dirty="0" smtClean="0"/>
              <a:t> software », </a:t>
            </a:r>
            <a:r>
              <a:rPr lang="fr-FR" sz="1900" dirty="0" err="1" smtClean="0"/>
              <a:t>Adison</a:t>
            </a:r>
            <a:r>
              <a:rPr lang="fr-FR" sz="1900" dirty="0" smtClean="0"/>
              <a:t>-Wesley, 1994  </a:t>
            </a:r>
            <a:endParaRPr lang="fr-FR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Eléments de définition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Problème</a:t>
            </a:r>
            <a:r>
              <a:rPr lang="fr-FR" dirty="0" smtClean="0"/>
              <a:t> : conditions nécessaires à l’usage du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Solution</a:t>
            </a:r>
            <a:r>
              <a:rPr lang="fr-FR" dirty="0" smtClean="0"/>
              <a:t> : description des éléments qui composent le pattern et leur relation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Conséquences</a:t>
            </a:r>
            <a:r>
              <a:rPr lang="fr-FR" dirty="0" smtClean="0"/>
              <a:t> : pros et cons de l’usage de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67731-ECAC-4A14-92A8-E50ABD31E97C}" type="slidenum">
              <a:rPr lang="fr-FR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0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1FE1-9D05-46A7-9D4B-0EAE232585BD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72" y="836712"/>
            <a:ext cx="6119812" cy="5934075"/>
          </a:xfr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928813" y="1000125"/>
            <a:ext cx="3000375" cy="87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857250"/>
            <a:ext cx="2281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package</a:t>
            </a:r>
            <a:r>
              <a:rPr lang="fr-FR" sz="2400"/>
              <a:t> review; </a:t>
            </a: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071813" y="1357313"/>
            <a:ext cx="2357437" cy="8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121443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import </a:t>
            </a:r>
            <a:r>
              <a:rPr lang="fr-FR" sz="2200"/>
              <a:t>java.text.DateFormat; </a:t>
            </a: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933700" y="2730500"/>
            <a:ext cx="2281238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2500313"/>
            <a:ext cx="241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class </a:t>
            </a:r>
            <a:r>
              <a:rPr lang="fr-FR" sz="2400"/>
              <a:t>HelloWorld 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5572125" y="2928938"/>
            <a:ext cx="357188" cy="3786187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2357438" y="3214688"/>
            <a:ext cx="3929062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6500" y="3143250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Attribut « message » </a:t>
            </a:r>
          </a:p>
        </p:txBody>
      </p:sp>
      <p:cxnSp>
        <p:nvCxnSpPr>
          <p:cNvPr id="25" name="Straight Arrow Connector 24"/>
          <p:cNvCxnSpPr>
            <a:endCxn id="26" idx="1"/>
          </p:cNvCxnSpPr>
          <p:nvPr/>
        </p:nvCxnSpPr>
        <p:spPr>
          <a:xfrm>
            <a:off x="3929063" y="3929063"/>
            <a:ext cx="2286000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15063" y="3752850"/>
            <a:ext cx="278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Constructeur</a:t>
            </a:r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>
            <a:off x="4429125" y="5357813"/>
            <a:ext cx="164306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514350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« showMe » </a:t>
            </a:r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5000625" y="6202363"/>
            <a:ext cx="1143000" cy="227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43625" y="578643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de classe</a:t>
            </a:r>
          </a:p>
          <a:p>
            <a:r>
              <a:rPr lang="fr-FR" sz="2400" b="1">
                <a:solidFill>
                  <a:schemeClr val="tx2"/>
                </a:solidFill>
              </a:rPr>
              <a:t>static </a:t>
            </a:r>
          </a:p>
        </p:txBody>
      </p: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5214938" y="2087563"/>
            <a:ext cx="928687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25" y="1857375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  <p:cxnSp>
        <p:nvCxnSpPr>
          <p:cNvPr id="40" name="Straight Arrow Connector 39"/>
          <p:cNvCxnSpPr>
            <a:endCxn id="41" idx="1"/>
          </p:cNvCxnSpPr>
          <p:nvPr/>
        </p:nvCxnSpPr>
        <p:spPr>
          <a:xfrm flipV="1">
            <a:off x="5429250" y="4516438"/>
            <a:ext cx="642938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72188" y="42862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</p:spTree>
    <p:extLst>
      <p:ext uri="{BB962C8B-B14F-4D97-AF65-F5344CB8AC3E}">
        <p14:creationId xmlns:p14="http://schemas.microsoft.com/office/powerpoint/2010/main" val="18904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 animBg="1"/>
      <p:bldP spid="16" grpId="1" animBg="1"/>
      <p:bldP spid="18" grpId="0"/>
      <p:bldP spid="26" grpId="0"/>
      <p:bldP spid="29" grpId="0"/>
      <p:bldP spid="33" grpId="0"/>
      <p:bldP spid="37" grpId="0"/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Strategie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329613" cy="4768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family of algorithms, encapsulate each one, and make them interchangeable. Strategy lets the algorithm vary independently from clients that use it</a:t>
            </a:r>
            <a:r>
              <a:rPr lang="fr-FR" dirty="0" smtClean="0"/>
              <a:t> » (Gamma et al., 94)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Stratégie (</a:t>
            </a:r>
            <a:r>
              <a:rPr lang="fr-FR" i="1" dirty="0" err="1" smtClean="0"/>
              <a:t>Strategy</a:t>
            </a:r>
            <a:r>
              <a:rPr lang="fr-FR" dirty="0" smtClean="0"/>
              <a:t>) et contexte (</a:t>
            </a:r>
            <a:r>
              <a:rPr lang="fr-FR" i="1" dirty="0" err="1" smtClean="0"/>
              <a:t>Context</a:t>
            </a:r>
            <a:r>
              <a:rPr lang="fr-FR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Plusieurs classes (stratégies) qui diffèrent seulement par leur comportement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Prévient l’exposition d’algorithmes et de structures de données complexes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54D5-D91A-4697-A047-0AD95D40BFEA}" type="slidenum">
              <a:rPr lang="fr-FR"/>
              <a:pPr>
                <a:defRPr/>
              </a:pPr>
              <a:t>60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3686175"/>
            <a:ext cx="7145338" cy="28860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46974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one-to-many dependency between objects so that when one object changes state, all its depends are notified and updated automatically</a:t>
            </a:r>
            <a:r>
              <a:rPr lang="fr-FR" dirty="0" smtClean="0"/>
              <a:t> » (Gamma et al,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Sujet (</a:t>
            </a:r>
            <a:r>
              <a:rPr lang="fr-FR" i="1" dirty="0" err="1" smtClean="0"/>
              <a:t>Subject</a:t>
            </a:r>
            <a:r>
              <a:rPr lang="fr-FR" dirty="0" smtClean="0"/>
              <a:t>)  et observateurs (Observer)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sujet possède plusieurs observateurs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Les observateurs sont notifiés de tout changement d’état du sujet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Publish-subscribe model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Observer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533BA-3BB8-4723-931E-9B7B8DF3DD3F}" type="slidenum">
              <a:rPr lang="fr-FR"/>
              <a:pPr>
                <a:defRPr/>
              </a:pPr>
              <a:t>61</a:t>
            </a:fld>
            <a:endParaRPr lang="fr-FR"/>
          </a:p>
        </p:txBody>
      </p:sp>
      <p:pic>
        <p:nvPicPr>
          <p:cNvPr id="9" name="Image 8" descr="obser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6062588" cy="420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1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41" y="1772816"/>
            <a:ext cx="4811963" cy="2160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2" y="3429000"/>
            <a:ext cx="4423490" cy="30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/>
              <a:t>Patterns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Observer</a:t>
            </a:r>
            <a:endParaRPr lang="fr-FR" dirty="0" smtClean="0"/>
          </a:p>
          <a:p>
            <a:pPr lvl="1"/>
            <a:r>
              <a:rPr lang="fr-FR" dirty="0" smtClean="0"/>
              <a:t>Abonnement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 algn="r"/>
            <a:r>
              <a:rPr lang="fr-FR" dirty="0" smtClean="0"/>
              <a:t>Notification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01/09/12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4048" y="4509120"/>
            <a:ext cx="367240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</a:t>
            </a:r>
            <a:r>
              <a:rPr lang="fr-FR" sz="2000" b="1" dirty="0" smtClean="0"/>
              <a:t>sujet</a:t>
            </a:r>
            <a:r>
              <a:rPr lang="fr-FR" sz="2000" dirty="0" smtClean="0"/>
              <a:t> n’a pas besoin de réellement connaître les observateurs : il connaît </a:t>
            </a:r>
            <a:r>
              <a:rPr lang="fr-FR" sz="2000" b="1" dirty="0" smtClean="0"/>
              <a:t>uniquement l’interface Observer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4287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76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Autres </a:t>
            </a:r>
            <a:r>
              <a:rPr lang="fr-FR" dirty="0"/>
              <a:t>e</a:t>
            </a:r>
            <a:r>
              <a:rPr dirty="0" err="1" smtClean="0"/>
              <a:t>xemples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45720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Problème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arbre qui contient des branches, qui elles-aussi contiennent d’autres branches, jusqu’aux feuilles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panel peut contenir des éléments graphiques, dont d’autres panels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conteneur qui contient d’autres éléments, dont des containers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16E1-B695-4DED-A4FB-276F0FF5C218}" type="slidenum">
              <a:rPr lang="fr-FR"/>
              <a:pPr>
                <a:defRPr/>
              </a:pPr>
              <a:t>63</a:t>
            </a:fld>
            <a:endParaRPr lang="fr-FR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214438" y="6305550"/>
            <a:ext cx="728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Source : </a:t>
            </a:r>
            <a:r>
              <a:rPr lang="fr-FR" sz="1600">
                <a:latin typeface="Calibri" pitchFamily="34" charset="0"/>
                <a:hlinkClick r:id="rId3"/>
              </a:rPr>
              <a:t>http://www.siteduzero.com/tutoriel-3-10601-programmation-en-java.html</a:t>
            </a:r>
            <a:r>
              <a:rPr lang="fr-FR" sz="1600">
                <a:latin typeface="Calibri" pitchFamily="34" charset="0"/>
              </a:rPr>
              <a:t> 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0"/>
            <a:ext cx="8472487" cy="46974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Compose objects into tree structures to represent part-whole hierarchies. Composite lets clients treat individual objects and compositions of </a:t>
            </a:r>
            <a:r>
              <a:rPr lang="en-US" i="1" dirty="0" err="1" smtClean="0"/>
              <a:t>objets</a:t>
            </a:r>
            <a:r>
              <a:rPr lang="en-US" i="1" dirty="0" smtClean="0"/>
              <a:t> uniformly</a:t>
            </a:r>
            <a:r>
              <a:rPr lang="fr-FR" dirty="0" smtClean="0"/>
              <a:t> » (Gamma et al.,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Composition (</a:t>
            </a:r>
            <a:r>
              <a:rPr lang="fr-FR" i="1" dirty="0" smtClean="0"/>
              <a:t>Component</a:t>
            </a:r>
            <a:r>
              <a:rPr lang="fr-FR" dirty="0" smtClean="0"/>
              <a:t>), composite (</a:t>
            </a:r>
            <a:r>
              <a:rPr lang="fr-FR" i="1" dirty="0" smtClean="0"/>
              <a:t>Composite</a:t>
            </a:r>
            <a:r>
              <a:rPr lang="fr-FR" dirty="0" smtClean="0"/>
              <a:t>) et feuille (</a:t>
            </a:r>
            <a:r>
              <a:rPr lang="fr-FR" i="1" dirty="0" err="1" smtClean="0"/>
              <a:t>Leaf</a:t>
            </a:r>
            <a:r>
              <a:rPr lang="fr-FR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Représenter les feuilles et les compositions uniformément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Clients ne diffèrent pas les composites des objets individuels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38116-E03A-4C58-AEE1-64B96B36C934}" type="slidenum">
              <a:rPr lang="fr-FR"/>
              <a:pPr>
                <a:defRPr/>
              </a:pPr>
              <a:t>64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786063"/>
            <a:ext cx="7502525" cy="3429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omposite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82800"/>
            <a:ext cx="7259638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</a:t>
            </a:r>
            <a:endParaRPr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r>
              <a:rPr lang="fr-FR" smtClean="0"/>
              <a:t>Une implémentation possible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C80E-A83F-4C77-A697-CAA6C86E4EAF}" type="slidenum">
              <a:rPr lang="fr-FR"/>
              <a:pPr>
                <a:defRPr/>
              </a:pPr>
              <a:t>65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000250"/>
            <a:ext cx="4443413" cy="24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71688"/>
            <a:ext cx="5286375" cy="37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45783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4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Facade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Provide a unified interface to a set of interfaces […] defines a higher-level interface that makes the subsystem easier to use</a:t>
            </a:r>
            <a:r>
              <a:rPr lang="fr-FR" dirty="0" smtClean="0"/>
              <a:t> 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Participant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Facade</a:t>
            </a:r>
            <a:r>
              <a:rPr lang="fr-FR" dirty="0" smtClean="0"/>
              <a:t>  et sous-système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Réduire la complexité à l’usage d’un sous-système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Minimiser les communications et les dépendances entre les sous-systèmes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EA704-C6DB-4EBB-A49B-AB9D21ECE54D}" type="slidenum">
              <a:rPr lang="fr-FR"/>
              <a:pPr>
                <a:defRPr/>
              </a:pPr>
              <a:t>66</a:t>
            </a:fld>
            <a:endParaRPr lang="fr-FR"/>
          </a:p>
        </p:txBody>
      </p:sp>
      <p:pic>
        <p:nvPicPr>
          <p:cNvPr id="6" name="Picture 5" descr="Facade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857500"/>
            <a:ext cx="5072063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7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AWT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AWT</a:t>
            </a:r>
            <a:r>
              <a:rPr lang="fr-FR" i="1" dirty="0" smtClean="0"/>
              <a:t> : </a:t>
            </a:r>
            <a:r>
              <a:rPr lang="fr-FR" b="1" i="1" dirty="0" smtClean="0">
                <a:solidFill>
                  <a:schemeClr val="tx2"/>
                </a:solidFill>
              </a:rPr>
              <a:t>Abstract </a:t>
            </a:r>
            <a:r>
              <a:rPr lang="fr-FR" b="1" i="1" dirty="0" err="1" smtClean="0">
                <a:solidFill>
                  <a:schemeClr val="tx2"/>
                </a:solidFill>
              </a:rPr>
              <a:t>Windowing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Toolkit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chemeClr val="tx2"/>
                </a:solidFill>
              </a:rPr>
              <a:t>Toolkit</a:t>
            </a:r>
            <a:r>
              <a:rPr lang="fr-FR" dirty="0" smtClean="0"/>
              <a:t> permettant la réalisation d'applications graphiques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Composants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interface utilisateurs </a:t>
            </a:r>
            <a:r>
              <a:rPr lang="fr-FR" dirty="0" smtClean="0"/>
              <a:t>(fenêtres, menus, boutons, labels, zone de texte…)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Éléments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graphique 2D </a:t>
            </a:r>
            <a:r>
              <a:rPr lang="fr-FR" dirty="0" smtClean="0"/>
              <a:t>(lignes, polygones…)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Implémentation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/>
              <a:t>Look &amp; </a:t>
            </a:r>
            <a:r>
              <a:rPr lang="fr-FR" i="1" dirty="0" err="1" smtClean="0"/>
              <a:t>feel</a:t>
            </a:r>
            <a:r>
              <a:rPr lang="fr-FR" i="1" dirty="0" smtClean="0"/>
              <a:t>  </a:t>
            </a:r>
            <a:r>
              <a:rPr lang="fr-FR" dirty="0" smtClean="0"/>
              <a:t>du système hôte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Comportement pouvant varier selon la plateforme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DBA53-F59A-4EAE-B4EE-FC0275C09F80}" type="slidenum">
              <a:rPr lang="fr-FR"/>
              <a:pPr>
                <a:defRPr/>
              </a:pPr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3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Swing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Développé en collaboration avec Netscape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Fondé sur AWT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Même mode de </a:t>
            </a:r>
            <a:r>
              <a:rPr lang="fr-FR" dirty="0" smtClean="0">
                <a:solidFill>
                  <a:srgbClr val="1F497D"/>
                </a:solidFill>
              </a:rPr>
              <a:t>traitement des événements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Mêmes </a:t>
            </a:r>
            <a:r>
              <a:rPr lang="fr-FR" dirty="0" smtClean="0">
                <a:solidFill>
                  <a:srgbClr val="1F497D"/>
                </a:solidFill>
              </a:rPr>
              <a:t>gestionnaires de </a:t>
            </a:r>
            <a:r>
              <a:rPr lang="fr-FR" dirty="0" err="1" smtClean="0">
                <a:solidFill>
                  <a:srgbClr val="1F497D"/>
                </a:solidFill>
              </a:rPr>
              <a:t>layout</a:t>
            </a:r>
            <a:endParaRPr lang="fr-FR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1F497D"/>
                </a:solidFill>
              </a:rPr>
              <a:t>Implémentation Java</a:t>
            </a:r>
            <a:r>
              <a:rPr lang="fr-FR" dirty="0" smtClean="0"/>
              <a:t>, non 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Peu de dépendances par rapport à la plateforme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basée sur le modèle MVC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dirty="0" smtClean="0">
                <a:solidFill>
                  <a:srgbClr val="1F497D"/>
                </a:solidFill>
              </a:rPr>
              <a:t>Look &amp; </a:t>
            </a:r>
            <a:r>
              <a:rPr lang="fr-FR" b="1" i="1" dirty="0" err="1" smtClean="0">
                <a:solidFill>
                  <a:srgbClr val="1F497D"/>
                </a:solidFill>
              </a:rPr>
              <a:t>Feel</a:t>
            </a:r>
            <a:r>
              <a:rPr lang="fr-FR" b="1" dirty="0" smtClean="0">
                <a:solidFill>
                  <a:srgbClr val="1F497D"/>
                </a:solidFill>
              </a:rPr>
              <a:t> configurable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Ensemble de composants étendu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7CC5E-A14E-4011-9FE0-184BC9081122}" type="slidenum">
              <a:rPr lang="fr-FR"/>
              <a:pPr>
                <a:defRPr/>
              </a:pPr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6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9B9A5-21D9-49AA-BD2A-4AD03EB3D559}" type="slidenum">
              <a:rPr lang="fr-FR"/>
              <a:pPr>
                <a:defRPr/>
              </a:pPr>
              <a:t>7</a:t>
            </a:fld>
            <a:endParaRPr lang="fr-FR"/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6831013" cy="5572125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36096" y="1844824"/>
            <a:ext cx="3464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400" dirty="0" smtClean="0"/>
              <a:t>Invocation du </a:t>
            </a:r>
            <a:r>
              <a:rPr lang="fr-FR" sz="2400" b="1" dirty="0" smtClean="0">
                <a:solidFill>
                  <a:schemeClr val="tx2"/>
                </a:solidFill>
              </a:rPr>
              <a:t>constructeur</a:t>
            </a:r>
            <a:r>
              <a:rPr lang="fr-FR" sz="2400" dirty="0" smtClean="0"/>
              <a:t>  </a:t>
            </a: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357563"/>
            <a:ext cx="9017000" cy="1854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5357813"/>
            <a:ext cx="6072188" cy="1285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4716016" y="2980036"/>
            <a:ext cx="1213297" cy="1097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29313" y="2564904"/>
            <a:ext cx="3214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>
                <a:solidFill>
                  <a:schemeClr val="tx2"/>
                </a:solidFill>
              </a:rPr>
              <a:t>instanciation</a:t>
            </a:r>
            <a:r>
              <a:rPr lang="fr-FR" sz="2400" dirty="0"/>
              <a:t>: création d’un nouveau objet</a:t>
            </a:r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4932040" y="4725144"/>
            <a:ext cx="1296144" cy="550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28184" y="4365104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invocation d’une méthode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50" y="3714750"/>
            <a:ext cx="3586163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Que fait la méthode ci-dessous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7384" y="5445224"/>
            <a:ext cx="4032448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Etat d’un objet :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valeur(s) de l’ensemble des attributs à un moment donné</a:t>
            </a: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4071938" y="3516313"/>
            <a:ext cx="1143000" cy="841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14938" y="3286125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instanciation </a:t>
            </a:r>
            <a:r>
              <a:rPr lang="fr-FR" sz="2400"/>
              <a:t>par </a:t>
            </a:r>
            <a:r>
              <a:rPr lang="fr-FR" sz="2400" b="1" i="1">
                <a:solidFill>
                  <a:schemeClr val="tx2"/>
                </a:solidFill>
              </a:rPr>
              <a:t>factory</a:t>
            </a:r>
          </a:p>
        </p:txBody>
      </p:sp>
      <p:cxnSp>
        <p:nvCxnSpPr>
          <p:cNvPr id="6" name="Connecteur en arc 5"/>
          <p:cNvCxnSpPr>
            <a:stCxn id="13" idx="0"/>
          </p:cNvCxnSpPr>
          <p:nvPr/>
        </p:nvCxnSpPr>
        <p:spPr>
          <a:xfrm rot="16200000" flipV="1">
            <a:off x="5514270" y="542516"/>
            <a:ext cx="360040" cy="368473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3" grpId="0"/>
      <p:bldP spid="18" grpId="0"/>
      <p:bldP spid="18" grpId="1"/>
      <p:bldP spid="30" grpId="0" animBg="1"/>
      <p:bldP spid="32" grpId="0" animBg="1"/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 classes</a:t>
            </a:r>
            <a:endParaRPr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93963"/>
            <a:ext cx="2786062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29625" cy="4929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</a:t>
            </a:r>
            <a:r>
              <a:rPr lang="en-US" i="1" dirty="0" smtClean="0"/>
              <a:t>A component is an object having a graphical representation that can be displayed on the screen and that can interact with the user.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(Java API)</a:t>
            </a:r>
            <a:r>
              <a:rPr lang="fr-FR" dirty="0" smtClean="0"/>
              <a:t> 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java.awt.Component</a:t>
            </a:r>
            <a:r>
              <a:rPr lang="fr-FR" dirty="0"/>
              <a:t>, </a:t>
            </a:r>
            <a:r>
              <a:rPr lang="fr-FR" dirty="0" err="1"/>
              <a:t>javax.swing.JComponent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A container object is a component </a:t>
            </a:r>
            <a:br>
              <a:rPr lang="en-US" i="1" dirty="0" smtClean="0"/>
            </a:br>
            <a:r>
              <a:rPr lang="en-US" i="1" dirty="0" smtClean="0"/>
              <a:t>that can contain other components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java.awt.Frame</a:t>
            </a:r>
            <a:r>
              <a:rPr lang="fr-FR" dirty="0"/>
              <a:t>, </a:t>
            </a:r>
            <a:r>
              <a:rPr lang="fr-FR" dirty="0" err="1" smtClean="0"/>
              <a:t>javax.swing.JFrame</a:t>
            </a:r>
            <a:r>
              <a:rPr lang="fr-FR" dirty="0" smtClean="0"/>
              <a:t>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C2340-7241-49C4-BF07-ECCFED16FD33}" type="slidenum">
              <a:rPr lang="fr-FR"/>
              <a:pPr>
                <a:defRPr/>
              </a:pPr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Swing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1E95B-A646-4F93-B154-EC9647D17DB4}" type="slidenum">
              <a:rPr lang="fr-FR"/>
              <a:pPr>
                <a:defRPr/>
              </a:pPr>
              <a:t>71</a:t>
            </a:fld>
            <a:endParaRPr lang="fr-FR"/>
          </a:p>
        </p:txBody>
      </p:sp>
      <p:pic>
        <p:nvPicPr>
          <p:cNvPr id="481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000125"/>
            <a:ext cx="5554663" cy="5786438"/>
          </a:xfrm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5929313" y="1571625"/>
            <a:ext cx="3000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600"/>
              <a:t>Source : C.S. Lindsey, </a:t>
            </a:r>
            <a:r>
              <a:rPr lang="en-US" sz="1600" i="1"/>
              <a:t>“JavaTech: An Introduction to Scientific and Technical Computing with Java”</a:t>
            </a:r>
          </a:p>
          <a:p>
            <a:endParaRPr lang="fr-FR" sz="1600"/>
          </a:p>
          <a:p>
            <a:r>
              <a:rPr lang="fr-FR" sz="1600">
                <a:hlinkClick r:id="rId3"/>
              </a:rPr>
              <a:t>http://www.particle.kth.se/~lindsey/JavaCourse/Book/Part1/Java/Chapter06/swing.html</a:t>
            </a:r>
            <a:r>
              <a:rPr lang="fr-FR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82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3653581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</a:t>
            </a:r>
            <a:r>
              <a:rPr lang="fr-FR" i="1" dirty="0" smtClean="0"/>
              <a:t>container</a:t>
            </a:r>
            <a:r>
              <a:rPr lang="fr-FR" dirty="0" smtClean="0"/>
              <a:t> peut contenir d’autres </a:t>
            </a:r>
            <a:r>
              <a:rPr lang="fr-FR" i="1" dirty="0" smtClean="0"/>
              <a:t>composants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Méthode </a:t>
            </a:r>
            <a:r>
              <a:rPr lang="fr-FR" b="1" dirty="0" err="1" smtClean="0">
                <a:solidFill>
                  <a:schemeClr val="tx2"/>
                </a:solidFill>
              </a:rPr>
              <a:t>add</a:t>
            </a:r>
            <a:r>
              <a:rPr lang="fr-FR" b="1" dirty="0" smtClean="0">
                <a:solidFill>
                  <a:schemeClr val="tx2"/>
                </a:solidFill>
              </a:rPr>
              <a:t> (Component c) </a:t>
            </a:r>
            <a:r>
              <a:rPr lang="fr-FR" dirty="0" smtClean="0"/>
              <a:t>pour ajouter des nouveaux composants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conteneur dispose d'un </a:t>
            </a:r>
            <a:r>
              <a:rPr lang="fr-FR" b="1" dirty="0" smtClean="0">
                <a:solidFill>
                  <a:srgbClr val="7030A0"/>
                </a:solidFill>
              </a:rPr>
              <a:t>gestionnaire de placement </a:t>
            </a:r>
            <a:r>
              <a:rPr lang="fr-FR" dirty="0" smtClean="0"/>
              <a:t>(</a:t>
            </a:r>
            <a:r>
              <a:rPr lang="fr-FR" i="1" dirty="0" err="1" smtClean="0"/>
              <a:t>LayoutManager</a:t>
            </a:r>
            <a:r>
              <a:rPr lang="fr-FR" dirty="0" smtClean="0"/>
              <a:t>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LayoutManager</a:t>
            </a:r>
            <a:r>
              <a:rPr lang="fr-FR" dirty="0" smtClean="0"/>
              <a:t> prend en charge de la disposition des composants dans le container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Principaux containers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93E3-2BC7-4184-BC59-D42C876C370D}" type="slidenum">
              <a:rPr lang="fr-FR"/>
              <a:pPr>
                <a:defRPr/>
              </a:pPr>
              <a:t>72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19111"/>
              </p:ext>
            </p:extLst>
          </p:nvPr>
        </p:nvGraphicFramePr>
        <p:xfrm>
          <a:off x="1691680" y="4725144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Frame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JFrame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Panel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JPanel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Dialog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JDialog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</a:t>
            </a:r>
            <a:endParaRPr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920" r="10920"/>
          <a:stretch>
            <a:fillRect/>
          </a:stretch>
        </p:blipFill>
        <p:spPr>
          <a:xfrm>
            <a:off x="467544" y="1196752"/>
            <a:ext cx="4546848" cy="5095544"/>
          </a:xfrm>
          <a:ln>
            <a:solidFill>
              <a:srgbClr val="4F81BD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5F25-D0CB-4A81-AAE8-1833AC71C057}" type="slidenum">
              <a:rPr lang="fr-FR"/>
              <a:pPr>
                <a:defRPr/>
              </a:pPr>
              <a:t>73</a:t>
            </a:fld>
            <a:endParaRPr lang="fr-FR"/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286000"/>
            <a:ext cx="3376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13451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Component représente les composants d’interface 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Observation des différents événements (actions)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Différents méthodes de base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getSize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getVisible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repaint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Quelques composants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0318-D0DB-4FC8-9FF0-514067BA9D02}" type="slidenum">
              <a:rPr lang="fr-FR"/>
              <a:pPr>
                <a:defRPr/>
              </a:pPr>
              <a:t>74</a:t>
            </a:fld>
            <a:endParaRPr lang="fr-FR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39528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75084"/>
              </p:ext>
            </p:extLst>
          </p:nvPr>
        </p:nvGraphicFramePr>
        <p:xfrm>
          <a:off x="971600" y="4400128"/>
          <a:ext cx="323750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534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Button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JButton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Label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JLabel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TextFiel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JTextField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3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2445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84784"/>
            <a:ext cx="4032448" cy="1512168"/>
          </a:xfrm>
          <a:prstGeom prst="rect">
            <a:avLst/>
          </a:prstGeom>
          <a:ln w="25400" cmpd="sng">
            <a:solidFill>
              <a:srgbClr val="0000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 </a:t>
            </a:r>
            <a:endParaRPr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Label</a:t>
            </a:r>
          </a:p>
          <a:p>
            <a:r>
              <a:rPr lang="fr-FR" smtClean="0"/>
              <a:t>TextField</a:t>
            </a:r>
          </a:p>
          <a:p>
            <a:r>
              <a:rPr lang="fr-FR" smtClean="0"/>
              <a:t>Button</a:t>
            </a:r>
          </a:p>
          <a:p>
            <a:endParaRPr lang="fr-FR" smtClean="0"/>
          </a:p>
          <a:p>
            <a:r>
              <a:rPr lang="fr-FR" smtClean="0"/>
              <a:t>AWT : présentation </a:t>
            </a:r>
            <a:br>
              <a:rPr lang="fr-FR" smtClean="0"/>
            </a:br>
            <a:r>
              <a:rPr lang="fr-FR" smtClean="0"/>
              <a:t>selon la plateforme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1633-843A-4AC8-BC97-A31A80FD32E5}" type="slidenum">
              <a:rPr lang="fr-FR"/>
              <a:pPr>
                <a:defRPr/>
              </a:pPr>
              <a:t>75</a:t>
            </a:fld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52321" y="1628800"/>
            <a:ext cx="648071" cy="492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9952" y="234888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36096" y="263691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1414"/>
            <a:ext cx="6992840" cy="69329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dirty="0" smtClean="0"/>
              <a:t>AWT x Swing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01/09/12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E14C-2D02-4C44-A5BA-D20053B3498B}" type="slidenum">
              <a:rPr lang="fr-FR"/>
              <a:pPr>
                <a:defRPr/>
              </a:pPr>
              <a:t>76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" y="721320"/>
            <a:ext cx="7061200" cy="558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6" y="801712"/>
            <a:ext cx="7493000" cy="5435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11" y="3645024"/>
            <a:ext cx="3380093" cy="1267535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40324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7" y="1052736"/>
            <a:ext cx="3462089" cy="12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841" y="2060848"/>
            <a:ext cx="3648405" cy="1368152"/>
          </a:xfrm>
          <a:prstGeom prst="rect">
            <a:avLst/>
          </a:prstGeom>
          <a:ln w="25400" cmpd="sng">
            <a:solidFill>
              <a:srgbClr val="0000FF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886895"/>
            <a:ext cx="7812360" cy="192648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569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Quelques composants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Composants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JButton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JTextArea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JMenu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JTable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JProgressBar</a:t>
            </a:r>
            <a:r>
              <a:rPr lang="fr-F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Containers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JFrame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JPanel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JScrollPane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7B9B-F278-495E-B71D-F6717590C8BB}" type="slidenum">
              <a:rPr lang="fr-FR"/>
              <a:pPr>
                <a:defRPr/>
              </a:pPr>
              <a:t>77</a:t>
            </a:fld>
            <a:endParaRPr lang="fr-FR"/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71563"/>
            <a:ext cx="47863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929063"/>
            <a:ext cx="4781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1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Création d’un menu…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50842-4517-4674-AC3A-1A29D1A11056}" type="slidenum">
              <a:rPr lang="fr-FR"/>
              <a:pPr>
                <a:defRPr/>
              </a:pPr>
              <a:t>78</a:t>
            </a:fld>
            <a:endParaRPr lang="fr-FR"/>
          </a:p>
        </p:txBody>
      </p:sp>
      <p:pic>
        <p:nvPicPr>
          <p:cNvPr id="522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928688"/>
            <a:ext cx="8953500" cy="5929312"/>
          </a:xfrm>
        </p:spPr>
      </p:pic>
      <p:sp>
        <p:nvSpPr>
          <p:cNvPr id="8" name="TextBox 7"/>
          <p:cNvSpPr txBox="1"/>
          <p:nvPr/>
        </p:nvSpPr>
        <p:spPr>
          <a:xfrm>
            <a:off x="4357688" y="1214438"/>
            <a:ext cx="4572000" cy="1446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Collaboration entre 3 éléments : </a:t>
            </a:r>
            <a:r>
              <a:rPr lang="fr-FR" sz="2200" b="1" dirty="0" err="1"/>
              <a:t>MenuBar</a:t>
            </a:r>
            <a:r>
              <a:rPr lang="fr-FR" sz="2200" dirty="0"/>
              <a:t>, </a:t>
            </a:r>
            <a:r>
              <a:rPr lang="fr-FR" sz="2200" b="1" dirty="0"/>
              <a:t>Menu</a:t>
            </a:r>
            <a:r>
              <a:rPr lang="fr-FR" sz="2200" dirty="0"/>
              <a:t> et </a:t>
            </a:r>
            <a:r>
              <a:rPr lang="fr-FR" sz="2200" b="1" dirty="0" err="1"/>
              <a:t>MenuItem</a:t>
            </a:r>
            <a:endParaRPr lang="fr-FR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Association à des </a:t>
            </a:r>
            <a:r>
              <a:rPr lang="fr-FR" sz="2200" b="1" dirty="0"/>
              <a:t>raccourcis</a:t>
            </a:r>
            <a:r>
              <a:rPr lang="fr-FR" sz="2200" dirty="0"/>
              <a:t> clavier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Production d’</a:t>
            </a:r>
            <a:r>
              <a:rPr lang="fr-FR" sz="2200" b="1" dirty="0" err="1"/>
              <a:t>ActionEvents</a:t>
            </a:r>
            <a:r>
              <a:rPr lang="fr-FR" sz="2200" dirty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105150"/>
            <a:ext cx="691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1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Autres composants…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69F1-CB4B-4B76-876E-56E745739BE3}" type="slidenum">
              <a:rPr lang="fr-FR"/>
              <a:pPr>
                <a:defRPr/>
              </a:pPr>
              <a:t>79</a:t>
            </a:fld>
            <a:endParaRPr lang="fr-FR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72977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8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3"/>
          <a:stretch/>
        </p:blipFill>
        <p:spPr bwMode="auto">
          <a:xfrm>
            <a:off x="5940152" y="408863"/>
            <a:ext cx="3175000" cy="26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Organisation du </a:t>
            </a:r>
            <a:br>
              <a:rPr lang="fr-FR" dirty="0" smtClean="0"/>
            </a:br>
            <a:r>
              <a:rPr lang="fr-FR" dirty="0" smtClean="0"/>
              <a:t>code</a:t>
            </a:r>
            <a:endParaRPr lang="fr-FR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229600" cy="495801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Utilisation des </a:t>
            </a:r>
            <a:r>
              <a:rPr lang="fr-FR" b="1" dirty="0" smtClean="0">
                <a:solidFill>
                  <a:schemeClr val="tx2"/>
                </a:solidFill>
              </a:rPr>
              <a:t>packages</a:t>
            </a:r>
          </a:p>
          <a:p>
            <a:pPr lvl="1"/>
            <a:r>
              <a:rPr lang="fr-FR" dirty="0" smtClean="0"/>
              <a:t>Meilleure structuration du code</a:t>
            </a:r>
          </a:p>
          <a:p>
            <a:pPr lvl="2"/>
            <a:r>
              <a:rPr lang="fr-FR" dirty="0" err="1" smtClean="0"/>
              <a:t>java.util</a:t>
            </a:r>
            <a:r>
              <a:rPr lang="fr-FR" dirty="0" smtClean="0"/>
              <a:t>.*</a:t>
            </a:r>
          </a:p>
          <a:p>
            <a:pPr lvl="2"/>
            <a:r>
              <a:rPr lang="fr-FR" dirty="0" err="1" smtClean="0"/>
              <a:t>java.util.logging</a:t>
            </a:r>
            <a:r>
              <a:rPr lang="fr-FR" dirty="0" smtClean="0"/>
              <a:t>.*</a:t>
            </a:r>
          </a:p>
          <a:p>
            <a:pPr lvl="1"/>
            <a:r>
              <a:rPr lang="fr-FR" dirty="0" smtClean="0"/>
              <a:t>Gestion des classes homonymes</a:t>
            </a:r>
          </a:p>
          <a:p>
            <a:pPr lvl="2"/>
            <a:r>
              <a:rPr lang="fr-FR" dirty="0" err="1" smtClean="0"/>
              <a:t>java.util.List</a:t>
            </a:r>
            <a:endParaRPr lang="fr-FR" dirty="0" smtClean="0"/>
          </a:p>
          <a:p>
            <a:pPr lvl="2"/>
            <a:r>
              <a:rPr lang="fr-FR" dirty="0" err="1" smtClean="0"/>
              <a:t>java.awt.List</a:t>
            </a:r>
            <a:endParaRPr lang="fr-FR" dirty="0" smtClean="0"/>
          </a:p>
          <a:p>
            <a:pPr lvl="1"/>
            <a:r>
              <a:rPr lang="fr-FR" dirty="0" smtClean="0"/>
              <a:t>Organisation des sous-répertoires</a:t>
            </a:r>
            <a:br>
              <a:rPr lang="fr-FR" dirty="0" smtClean="0"/>
            </a:br>
            <a:r>
              <a:rPr lang="fr-FR" dirty="0" smtClean="0"/>
              <a:t>conforme aux packages </a:t>
            </a:r>
          </a:p>
          <a:p>
            <a:r>
              <a:rPr lang="fr-FR" sz="3000" dirty="0" smtClean="0"/>
              <a:t>Organisation des </a:t>
            </a:r>
            <a:r>
              <a:rPr lang="fr-FR" sz="3000" b="1" dirty="0"/>
              <a:t>projets</a:t>
            </a:r>
            <a:r>
              <a:rPr lang="fr-FR" sz="3000" dirty="0"/>
              <a:t> (IDE)</a:t>
            </a:r>
          </a:p>
          <a:p>
            <a:pPr lvl="1"/>
            <a:r>
              <a:rPr lang="fr-FR" sz="2600" dirty="0"/>
              <a:t>Séparation entre code source (java)</a:t>
            </a:r>
            <a:br>
              <a:rPr lang="fr-FR" sz="2600" dirty="0"/>
            </a:br>
            <a:r>
              <a:rPr lang="fr-FR" sz="2600" dirty="0"/>
              <a:t>et </a:t>
            </a:r>
            <a:r>
              <a:rPr lang="fr-FR" sz="2600" dirty="0" err="1"/>
              <a:t>bytecode</a:t>
            </a:r>
            <a:r>
              <a:rPr lang="fr-FR" sz="2600" dirty="0"/>
              <a:t> (class)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3825-AEE3-436C-95B1-18C9C64902DF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6084168" y="3503962"/>
            <a:ext cx="3000375" cy="3309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l’interaction avec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Chaque action génère un </a:t>
            </a:r>
            <a:r>
              <a:rPr lang="fr-FR" b="1" dirty="0" smtClean="0">
                <a:solidFill>
                  <a:schemeClr val="tx2"/>
                </a:solidFill>
              </a:rPr>
              <a:t>événement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souris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bouton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Fermer une fenêtre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Pour traiter un type d’action donné, on doit </a:t>
            </a:r>
            <a:r>
              <a:rPr lang="fr-FR" dirty="0" smtClean="0">
                <a:solidFill>
                  <a:schemeClr val="tx2"/>
                </a:solidFill>
              </a:rPr>
              <a:t>souscrire</a:t>
            </a:r>
            <a:r>
              <a:rPr lang="fr-FR" dirty="0" smtClean="0"/>
              <a:t> au type d’</a:t>
            </a:r>
            <a:r>
              <a:rPr lang="fr-FR" dirty="0" smtClean="0">
                <a:solidFill>
                  <a:schemeClr val="tx2"/>
                </a:solidFill>
              </a:rPr>
              <a:t>événement</a:t>
            </a:r>
            <a:r>
              <a:rPr lang="fr-FR" dirty="0" smtClean="0"/>
              <a:t> lui correspondant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Définition des </a:t>
            </a:r>
            <a:r>
              <a:rPr lang="fr-FR" i="1" dirty="0" err="1" smtClean="0">
                <a:solidFill>
                  <a:srgbClr val="7030A0"/>
                </a:solidFill>
              </a:rPr>
              <a:t>listeners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Design pattern </a:t>
            </a:r>
            <a:r>
              <a:rPr lang="fr-FR" i="1" dirty="0" smtClean="0"/>
              <a:t>Observer</a:t>
            </a:r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F3C1F-EE05-4F3F-86A7-9FE628B6B298}" type="slidenum">
              <a:rPr lang="fr-FR"/>
              <a:pPr>
                <a:defRPr/>
              </a:pPr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2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pic>
        <p:nvPicPr>
          <p:cNvPr id="11267" name="Content Placeholder 6" descr="2eventsource-fromSUNdocs-eventsintro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476750"/>
            <a:ext cx="7999412" cy="2095500"/>
          </a:xfrm>
        </p:spPr>
      </p:pic>
      <p:sp>
        <p:nvSpPr>
          <p:cNvPr id="11268" name="Content Placeholder 10"/>
          <p:cNvSpPr>
            <a:spLocks noGrp="1"/>
          </p:cNvSpPr>
          <p:nvPr>
            <p:ph sz="half" idx="2"/>
          </p:nvPr>
        </p:nvSpPr>
        <p:spPr>
          <a:xfrm>
            <a:off x="428625" y="1428750"/>
            <a:ext cx="8258175" cy="3500438"/>
          </a:xfrm>
        </p:spPr>
        <p:txBody>
          <a:bodyPr/>
          <a:lstStyle/>
          <a:p>
            <a:r>
              <a:rPr lang="fr-FR" smtClean="0"/>
              <a:t>Les écouteurs (</a:t>
            </a:r>
            <a:r>
              <a:rPr lang="fr-FR" i="1" smtClean="0"/>
              <a:t>listeners</a:t>
            </a:r>
            <a:r>
              <a:rPr lang="fr-FR" smtClean="0"/>
              <a:t>) souscrivent aux événements auprès des sources potentiels des événements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Les  sources informent les </a:t>
            </a:r>
            <a:r>
              <a:rPr lang="fr-FR" i="1" smtClean="0"/>
              <a:t>listeners</a:t>
            </a:r>
            <a:r>
              <a:rPr lang="fr-FR" smtClean="0"/>
              <a:t> de l’occurrence de l’événement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B274-07C6-48E6-BC37-E39782B1504C}" type="slidenum">
              <a:rPr lang="fr-FR"/>
              <a:pPr>
                <a:defRPr/>
              </a:pPr>
              <a:t>81</a:t>
            </a:fld>
            <a:endParaRPr lang="fr-FR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357813" y="5640388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i="1"/>
              <a:t>Source: SUN Java Tutorial, « Introduction to Event Listeners 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2928938"/>
            <a:ext cx="166846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</a:t>
            </a:r>
            <a:r>
              <a:rPr lang="fr-FR" sz="2000" dirty="0" err="1">
                <a:latin typeface="+mn-lt"/>
                <a:cs typeface="+mn-cs"/>
              </a:rPr>
              <a:t>listener</a:t>
            </a:r>
            <a:endParaRPr lang="fr-FR" sz="20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928938"/>
            <a:ext cx="158115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source</a:t>
            </a: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3097213" y="3128963"/>
            <a:ext cx="14747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539DB-CF29-4C29-BD07-F36AAB544177}" type="slidenum">
              <a:rPr lang="fr-FR"/>
              <a:pPr>
                <a:defRPr/>
              </a:pPr>
              <a:t>82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85875"/>
            <a:ext cx="42973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9500"/>
            <a:ext cx="7000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88" y="3786188"/>
            <a:ext cx="3281362" cy="430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Souscription à l’événement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4429125"/>
            <a:ext cx="3360737" cy="430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Notification de l’événement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786188" y="3857625"/>
            <a:ext cx="107156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286500" y="4857750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4286256"/>
            <a:ext cx="311094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Observateur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(</a:t>
            </a:r>
            <a:r>
              <a:rPr lang="fr-FR" sz="2400" dirty="0" smtClean="0"/>
              <a:t>Publisher / </a:t>
            </a:r>
            <a:r>
              <a:rPr lang="fr-FR" sz="2400" dirty="0" err="1" smtClean="0"/>
              <a:t>Subscriber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987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d’événements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47F24-F564-4487-A3A8-0013E7427A9A}" type="slidenum">
              <a:rPr lang="fr-FR"/>
              <a:pPr>
                <a:defRPr/>
              </a:pPr>
              <a:t>83</a:t>
            </a:fld>
            <a:endParaRPr lang="fr-FR"/>
          </a:p>
        </p:txBody>
      </p:sp>
      <p:pic>
        <p:nvPicPr>
          <p:cNvPr id="133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000125"/>
            <a:ext cx="8577263" cy="5262563"/>
          </a:xfrm>
        </p:spPr>
      </p:pic>
      <p:sp>
        <p:nvSpPr>
          <p:cNvPr id="8" name="TextBox 7"/>
          <p:cNvSpPr txBox="1"/>
          <p:nvPr/>
        </p:nvSpPr>
        <p:spPr>
          <a:xfrm>
            <a:off x="214313" y="2357438"/>
            <a:ext cx="3857625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événements </a:t>
            </a:r>
            <a:r>
              <a:rPr lang="fr-FR" sz="2000" dirty="0" smtClean="0"/>
              <a:t>sont </a:t>
            </a:r>
            <a:r>
              <a:rPr lang="fr-FR" sz="2000" dirty="0"/>
              <a:t>sous-classes de </a:t>
            </a:r>
            <a:r>
              <a:rPr lang="fr-FR" sz="2000" b="1" i="1" dirty="0" err="1"/>
              <a:t>AWTEvent</a:t>
            </a:r>
            <a:r>
              <a:rPr lang="fr-FR" sz="2000" dirty="0"/>
              <a:t>. Quelques exemples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0750" y="12144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Tous les événements sont des sous-classes de </a:t>
            </a:r>
            <a:r>
              <a:rPr lang="fr-FR" sz="2000" b="1" i="1" dirty="0" err="1"/>
              <a:t>EventObject</a:t>
            </a:r>
            <a:endParaRPr lang="fr-FR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643563" y="52149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Ces événements sont déclenchés par les classe d’interface utilisateur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5196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des </a:t>
            </a:r>
            <a:r>
              <a:rPr i="1" err="1" smtClean="0"/>
              <a:t>listeners</a:t>
            </a:r>
            <a:r>
              <a:rPr i="1" smtClean="0"/>
              <a:t>  </a:t>
            </a:r>
            <a:endParaRPr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8B9FF-CC4D-46B3-A741-0239CC6FC188}" type="slidenum">
              <a:rPr lang="fr-FR"/>
              <a:pPr>
                <a:defRPr/>
              </a:pPr>
              <a:t>84</a:t>
            </a:fld>
            <a:endParaRPr lang="fr-FR"/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3988"/>
            <a:ext cx="9063038" cy="4862512"/>
          </a:xfrm>
        </p:spPr>
      </p:pic>
      <p:sp>
        <p:nvSpPr>
          <p:cNvPr id="10" name="Rectangle 9"/>
          <p:cNvSpPr/>
          <p:nvPr/>
        </p:nvSpPr>
        <p:spPr>
          <a:xfrm>
            <a:off x="6000750" y="1214438"/>
            <a:ext cx="2857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</a:t>
            </a:r>
            <a:r>
              <a:rPr lang="fr-FR" sz="2000" i="1" dirty="0" err="1"/>
              <a:t>listeners</a:t>
            </a:r>
            <a:r>
              <a:rPr lang="fr-FR" sz="2000" dirty="0"/>
              <a:t> spécialisent </a:t>
            </a:r>
            <a:r>
              <a:rPr lang="fr-FR" sz="2000" b="1" i="1" dirty="0" err="1"/>
              <a:t>EventListener</a:t>
            </a:r>
            <a:endParaRPr lang="fr-FR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8" y="1143000"/>
            <a:ext cx="3857625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Chaque </a:t>
            </a:r>
            <a:r>
              <a:rPr lang="fr-FR" sz="2000" b="1" i="1" dirty="0" err="1"/>
              <a:t>listener</a:t>
            </a:r>
            <a:r>
              <a:rPr lang="fr-FR" sz="2000" dirty="0"/>
              <a:t> observe un certain type d’événement et propose des </a:t>
            </a:r>
            <a:r>
              <a:rPr lang="fr-FR" sz="2000" b="1" dirty="0"/>
              <a:t>méthodes</a:t>
            </a:r>
            <a:r>
              <a:rPr lang="fr-FR" sz="2000" dirty="0"/>
              <a:t> appropriées pour les traiter.  Quelques </a:t>
            </a:r>
            <a:r>
              <a:rPr lang="fr-FR" sz="2000" b="1" dirty="0"/>
              <a:t>exemples</a:t>
            </a:r>
            <a:r>
              <a:rPr lang="fr-FR" sz="2000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9857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Définition d’un </a:t>
            </a:r>
            <a:r>
              <a:rPr i="1" err="1" smtClean="0"/>
              <a:t>listener</a:t>
            </a:r>
            <a:r>
              <a:rPr i="1" smtClean="0"/>
              <a:t> </a:t>
            </a:r>
            <a:endParaRPr i="1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Implémentation de l’interface XXXXListener </a:t>
            </a:r>
          </a:p>
          <a:p>
            <a:r>
              <a:rPr lang="fr-FR" smtClean="0"/>
              <a:t>Possibilités :</a:t>
            </a:r>
          </a:p>
          <a:p>
            <a:pPr lvl="1"/>
            <a:r>
              <a:rPr lang="fr-FR" smtClean="0"/>
              <a:t> dans la propre classe </a:t>
            </a:r>
          </a:p>
          <a:p>
            <a:pPr lvl="1"/>
            <a:r>
              <a:rPr lang="fr-FR" smtClean="0"/>
              <a:t> dans une classe anonyme / inner class </a:t>
            </a:r>
          </a:p>
          <a:p>
            <a:pPr lvl="1"/>
            <a:r>
              <a:rPr lang="fr-FR" smtClean="0"/>
              <a:t> dans une classe dédiée / séparée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CC2D-D134-4852-8493-37348D29BA99}" type="slidenum">
              <a:rPr lang="fr-FR"/>
              <a:pPr>
                <a:defRPr/>
              </a:pPr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4382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la propre classe 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52149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</a:t>
            </a:r>
            <a:r>
              <a:rPr lang="fr-FR" i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qui contient le composant </a:t>
            </a:r>
            <a:r>
              <a:rPr lang="fr-FR" dirty="0" smtClean="0">
                <a:solidFill>
                  <a:schemeClr val="tx2"/>
                </a:solidFill>
              </a:rPr>
              <a:t>implémente</a:t>
            </a:r>
            <a:r>
              <a:rPr lang="fr-FR" dirty="0" smtClean="0"/>
              <a:t> l’interface </a:t>
            </a:r>
            <a:r>
              <a:rPr lang="fr-FR" i="1" dirty="0" err="1" smtClean="0"/>
              <a:t>XXXXListener</a:t>
            </a:r>
            <a:r>
              <a:rPr lang="fr-FR" dirty="0" smtClean="0"/>
              <a:t> approprié</a:t>
            </a:r>
          </a:p>
          <a:p>
            <a:pPr lvl="1" fontAlgn="auto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class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ClassAsListener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extends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Frame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implements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{ ... }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container </a:t>
            </a:r>
            <a:r>
              <a:rPr lang="fr-FR" dirty="0" smtClean="0">
                <a:solidFill>
                  <a:schemeClr val="tx2"/>
                </a:solidFill>
              </a:rPr>
              <a:t>registre</a:t>
            </a:r>
            <a:r>
              <a:rPr lang="fr-FR" dirty="0" smtClean="0"/>
              <a:t> lui-même comme </a:t>
            </a:r>
            <a:r>
              <a:rPr lang="fr-FR" i="1" dirty="0" err="1" smtClean="0"/>
              <a:t>listener</a:t>
            </a:r>
            <a:r>
              <a:rPr lang="fr-FR" dirty="0" smtClean="0"/>
              <a:t> auprès du composant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addWindowListener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button1.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Il implémente les méthodes de l’interface </a:t>
            </a:r>
            <a:r>
              <a:rPr lang="fr-FR" i="1" dirty="0" err="1" smtClean="0"/>
              <a:t>XXXXListener</a:t>
            </a:r>
            <a:endParaRPr lang="fr-FR" i="1" dirty="0" smtClean="0"/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windowClosing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A9E9-D817-4C6C-BEED-485990C93BDA}" type="slidenum">
              <a:rPr lang="fr-FR"/>
              <a:pPr>
                <a:defRPr/>
              </a:pPr>
              <a:t>86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7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la propre classe </a:t>
            </a:r>
            <a:endParaRPr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BC9B-A019-4767-9BF3-60F616A8B395}" type="slidenum">
              <a:rPr lang="fr-FR"/>
              <a:pPr>
                <a:defRPr/>
              </a:pPr>
              <a:t>87</a:t>
            </a:fld>
            <a:endParaRPr lang="fr-FR"/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2813"/>
            <a:ext cx="8072438" cy="5945187"/>
          </a:xfrm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00250"/>
            <a:ext cx="18573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7813"/>
            <a:ext cx="1978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03231" y="4302920"/>
            <a:ext cx="2098675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563" y="3857625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ClassAsListener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409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7FE59-E029-4E8C-BD89-ACEB20CD871D}" type="slidenum">
              <a:rPr lang="fr-FR"/>
              <a:pPr>
                <a:defRPr/>
              </a:pPr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interface en Swing pour remplir la fiche d’un employé (</a:t>
            </a:r>
            <a:r>
              <a:rPr lang="fr-FR" dirty="0" err="1" smtClean="0"/>
              <a:t>Employee</a:t>
            </a:r>
            <a:r>
              <a:rPr lang="fr-FR" dirty="0" smtClean="0"/>
              <a:t> ou Manager)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611A-ED2E-43AF-A90A-E87ACD04D1E2}" type="slidenum">
              <a:rPr lang="fr-FR"/>
              <a:pPr>
                <a:defRPr/>
              </a:pPr>
              <a:t>89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Programmer </a:t>
            </a:r>
            <a:r>
              <a:rPr lang="fr-FR" dirty="0" smtClean="0"/>
              <a:t>un </a:t>
            </a:r>
            <a:r>
              <a:rPr lang="fr-FR" dirty="0"/>
              <a:t>convertisseur °C </a:t>
            </a:r>
            <a:r>
              <a:rPr lang="fr-FR" dirty="0">
                <a:sym typeface="Symbol" pitchFamily="18" charset="2"/>
              </a:rPr>
              <a:t> °F  </a:t>
            </a:r>
            <a:endParaRPr lang="fr-FR" dirty="0" smtClean="0">
              <a:sym typeface="Symbol" pitchFamily="18" charset="2"/>
            </a:endParaRPr>
          </a:p>
          <a:p>
            <a:pPr lvl="1"/>
            <a:r>
              <a:rPr lang="fr-FR" dirty="0">
                <a:sym typeface="Symbol" pitchFamily="18" charset="2"/>
              </a:rPr>
              <a:t>°C </a:t>
            </a:r>
            <a:r>
              <a:rPr lang="fr-FR" dirty="0" smtClean="0">
                <a:sym typeface="Symbol" pitchFamily="18" charset="2"/>
              </a:rPr>
              <a:t>= ( ( °F – 32 )  x 5 ) ÷ 9</a:t>
            </a:r>
          </a:p>
          <a:p>
            <a:pPr lvl="1"/>
            <a:r>
              <a:rPr lang="fr-FR" dirty="0">
                <a:sym typeface="Symbol" pitchFamily="18" charset="2"/>
              </a:rPr>
              <a:t>°F </a:t>
            </a:r>
            <a:r>
              <a:rPr lang="fr-FR" dirty="0" smtClean="0">
                <a:sym typeface="Symbol" pitchFamily="18" charset="2"/>
              </a:rPr>
              <a:t>= ( ( °C  x 9 ) ÷ 5 )  </a:t>
            </a:r>
            <a:r>
              <a:rPr lang="fr-FR" dirty="0">
                <a:sym typeface="Symbol" pitchFamily="18" charset="2"/>
              </a:rPr>
              <a:t>+ </a:t>
            </a:r>
            <a:r>
              <a:rPr lang="fr-FR" dirty="0" smtClean="0">
                <a:sym typeface="Symbol" pitchFamily="18" charset="2"/>
              </a:rPr>
              <a:t>32</a:t>
            </a:r>
          </a:p>
          <a:p>
            <a:pPr lvl="1"/>
            <a:endParaRPr lang="fr-FR" dirty="0" smtClean="0">
              <a:sym typeface="Symbol" pitchFamily="18" charset="2"/>
            </a:endParaRPr>
          </a:p>
          <a:p>
            <a:r>
              <a:rPr lang="fr-FR" dirty="0" smtClean="0">
                <a:sym typeface="Symbol" pitchFamily="18" charset="2"/>
              </a:rPr>
              <a:t>Attention !!</a:t>
            </a:r>
          </a:p>
          <a:p>
            <a:pPr lvl="1"/>
            <a:r>
              <a:rPr lang="fr-FR" dirty="0" smtClean="0">
                <a:sym typeface="Symbol" pitchFamily="18" charset="2"/>
              </a:rPr>
              <a:t>Cet exemple sera réutilisé plus tard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01/09/12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9896-A40C-43D3-A9A6-E8A7B8194254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6152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>Traitement dans une classe anonyme </a:t>
            </a:r>
            <a:endParaRPr sz="32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fr-FR" sz="2800" dirty="0" smtClean="0"/>
              <a:t>Utilisation d’une </a:t>
            </a:r>
            <a:r>
              <a:rPr lang="fr-FR" sz="2800" b="1" dirty="0" smtClean="0">
                <a:solidFill>
                  <a:schemeClr val="tx2"/>
                </a:solidFill>
              </a:rPr>
              <a:t>classe interne anonyme </a:t>
            </a:r>
            <a:r>
              <a:rPr lang="fr-FR" sz="2800" dirty="0" smtClean="0"/>
              <a:t>pour traiter les événements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Classes définies localement à l’intérieur d’une méthode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button1.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addActionListener(</a:t>
            </a:r>
            <a:r>
              <a:rPr lang="fr-FR" sz="2000" dirty="0" smtClean="0">
                <a:latin typeface="Arial" charset="0"/>
                <a:cs typeface="Arial" charset="0"/>
              </a:rPr>
              <a:t>new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ActionListener</a:t>
            </a:r>
            <a:r>
              <a:rPr lang="fr-FR" sz="2000" dirty="0" smtClean="0">
                <a:latin typeface="Arial" charset="0"/>
                <a:cs typeface="Arial" charset="0"/>
              </a:rPr>
              <a:t>() 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public </a:t>
            </a:r>
            <a:r>
              <a:rPr lang="fr-FR" sz="2000" dirty="0" err="1" smtClean="0">
                <a:latin typeface="Arial" charset="0"/>
                <a:cs typeface="Arial" charset="0"/>
              </a:rPr>
              <a:t>void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(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ActionEvent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evt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 </a:t>
            </a:r>
            <a:r>
              <a:rPr lang="fr-FR" sz="2000" dirty="0" smtClean="0">
                <a:latin typeface="Arial" charset="0"/>
                <a:cs typeface="Arial" charset="0"/>
              </a:rPr>
              <a:t>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        button1ActionPerformed(</a:t>
            </a:r>
            <a:r>
              <a:rPr lang="fr-FR" sz="2000" dirty="0" err="1" smtClean="0">
                <a:latin typeface="Arial" charset="0"/>
                <a:cs typeface="Arial" charset="0"/>
              </a:rPr>
              <a:t>evt</a:t>
            </a:r>
            <a:r>
              <a:rPr lang="fr-FR" sz="2000" dirty="0" smtClean="0">
                <a:latin typeface="Arial" charset="0"/>
                <a:cs typeface="Arial" charset="0"/>
              </a:rPr>
              <a:t>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});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89CC2-90B0-4E52-9EC3-0284EE01A755}" type="slidenum">
              <a:rPr lang="fr-FR"/>
              <a:pPr>
                <a:defRPr/>
              </a:pPr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4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94" y="71414"/>
            <a:ext cx="76867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anonyme </a:t>
            </a:r>
            <a:endParaRPr sz="36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8FB8B-D2D4-4BE0-AA54-4C0E829CE236}" type="slidenum">
              <a:rPr lang="fr-FR"/>
              <a:pPr>
                <a:defRPr/>
              </a:pPr>
              <a:t>91</a:t>
            </a:fld>
            <a:endParaRPr lang="fr-FR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6889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285875"/>
            <a:ext cx="1855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90838"/>
            <a:ext cx="76930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572000"/>
            <a:ext cx="187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7077869" y="3496469"/>
            <a:ext cx="2143125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953125"/>
            <a:ext cx="8616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3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anonyme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26230-F349-4FE7-AFDB-7BC523B03238}" type="slidenum">
              <a:rPr lang="fr-FR"/>
              <a:pPr>
                <a:defRPr/>
              </a:pPr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/>
          <a:lstStyle/>
          <a:p>
            <a:r>
              <a:rPr lang="fr-FR" sz="3300" smtClean="0"/>
              <a:t>Utilisation d’une </a:t>
            </a:r>
            <a:r>
              <a:rPr lang="fr-FR" sz="3300" b="1" smtClean="0">
                <a:solidFill>
                  <a:schemeClr val="tx2"/>
                </a:solidFill>
              </a:rPr>
              <a:t>classe interne </a:t>
            </a:r>
            <a:r>
              <a:rPr lang="fr-FR" sz="3300" smtClean="0"/>
              <a:t>non-anonyme</a:t>
            </a:r>
            <a:r>
              <a:rPr lang="fr-FR" sz="3300" b="1" smtClean="0">
                <a:solidFill>
                  <a:schemeClr val="tx2"/>
                </a:solidFill>
              </a:rPr>
              <a:t> (</a:t>
            </a:r>
            <a:r>
              <a:rPr lang="fr-FR" sz="3300" b="1" i="1" smtClean="0">
                <a:solidFill>
                  <a:schemeClr val="tx2"/>
                </a:solidFill>
              </a:rPr>
              <a:t>inner class</a:t>
            </a:r>
            <a:r>
              <a:rPr lang="fr-FR" sz="3300" b="1" smtClean="0">
                <a:solidFill>
                  <a:schemeClr val="tx2"/>
                </a:solidFill>
              </a:rPr>
              <a:t>) </a:t>
            </a:r>
            <a:r>
              <a:rPr lang="fr-FR" sz="3300" smtClean="0"/>
              <a:t>pour traiter les événements</a:t>
            </a:r>
          </a:p>
          <a:p>
            <a:pPr lvl="1">
              <a:spcBef>
                <a:spcPts val="1800"/>
              </a:spcBef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public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class</a:t>
            </a:r>
            <a:r>
              <a:rPr lang="fr-FR" sz="2000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InnerAsListener</a:t>
            </a:r>
            <a:r>
              <a:rPr lang="fr-FR" sz="2000" smtClean="0">
                <a:latin typeface="Arial" charset="0"/>
                <a:cs typeface="Arial" charset="0"/>
              </a:rPr>
              <a:t> extends Frame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public InnerAsListener() {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button1.addActionListener(new MyActionListener());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private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class MyActionListener implements ActionListener</a:t>
            </a:r>
            <a:r>
              <a:rPr lang="fr-FR" sz="2000" smtClean="0">
                <a:latin typeface="Arial" charset="0"/>
                <a:cs typeface="Arial" charset="0"/>
              </a:rPr>
              <a:t>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 public void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actionPerformed(ActionEvent e)</a:t>
            </a:r>
            <a:r>
              <a:rPr lang="fr-FR" sz="2000" smtClean="0">
                <a:latin typeface="Arial" charset="0"/>
                <a:cs typeface="Arial" charset="0"/>
              </a:rPr>
              <a:t> { … }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} // fin InnerAsListener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024C-F2E6-48A2-B6DA-8EDC5BF47E2B}" type="slidenum">
              <a:rPr lang="fr-FR"/>
              <a:pPr>
                <a:defRPr/>
              </a:pPr>
              <a:t>93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4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49300"/>
            <a:ext cx="6929437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16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0F5E-7D8B-480A-B52C-700CA0E1755D}" type="slidenum">
              <a:rPr lang="fr-FR"/>
              <a:pPr>
                <a:defRPr/>
              </a:pPr>
              <a:t>94</a:t>
            </a:fld>
            <a:endParaRPr lang="fr-FR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14438"/>
            <a:ext cx="1687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774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188" y="4500563"/>
            <a:ext cx="1657350" cy="1104900"/>
          </a:xfr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979444" y="3421857"/>
            <a:ext cx="2143125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38" y="2643188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MyActionListener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270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</a:t>
            </a:r>
            <a:r>
              <a:rPr lang="fr-FR" i="1" dirty="0" err="1" smtClean="0"/>
              <a:t>inner</a:t>
            </a:r>
            <a:r>
              <a:rPr lang="fr-FR" i="1" dirty="0" smtClean="0"/>
              <a:t> class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47EBF-B44E-4DA0-A8FE-A0322C83C3B4}" type="slidenum">
              <a:rPr lang="fr-FR"/>
              <a:pPr>
                <a:defRPr/>
              </a:pPr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400" smtClean="0"/>
              <a:t>Traitement dans une classe dédiée</a:t>
            </a:r>
            <a:endParaRPr sz="3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4697413"/>
          </a:xfrm>
        </p:spPr>
        <p:txBody>
          <a:bodyPr/>
          <a:lstStyle/>
          <a:p>
            <a:r>
              <a:rPr lang="fr-FR" smtClean="0"/>
              <a:t>Utilisation d’une </a:t>
            </a:r>
            <a:r>
              <a:rPr lang="fr-FR" b="1" smtClean="0">
                <a:solidFill>
                  <a:schemeClr val="tx2"/>
                </a:solidFill>
              </a:rPr>
              <a:t>classe</a:t>
            </a:r>
            <a:r>
              <a:rPr lang="fr-FR" smtClean="0">
                <a:solidFill>
                  <a:schemeClr val="tx2"/>
                </a:solidFill>
              </a:rPr>
              <a:t> à part </a:t>
            </a:r>
            <a:r>
              <a:rPr lang="fr-FR" smtClean="0"/>
              <a:t>(extérieure), entièrement </a:t>
            </a:r>
            <a:r>
              <a:rPr lang="fr-FR" b="1" smtClean="0">
                <a:solidFill>
                  <a:schemeClr val="tx2"/>
                </a:solidFill>
              </a:rPr>
              <a:t>dédiée</a:t>
            </a:r>
            <a:r>
              <a:rPr lang="fr-FR" smtClean="0"/>
              <a:t> au traitement des </a:t>
            </a:r>
            <a:r>
              <a:rPr lang="fr-FR" b="1" smtClean="0">
                <a:solidFill>
                  <a:schemeClr val="tx2"/>
                </a:solidFill>
              </a:rPr>
              <a:t>événements </a:t>
            </a:r>
          </a:p>
          <a:p>
            <a:r>
              <a:rPr lang="fr-FR" smtClean="0"/>
              <a:t>Cette classe </a:t>
            </a:r>
            <a:r>
              <a:rPr lang="fr-FR" smtClean="0">
                <a:solidFill>
                  <a:schemeClr val="tx2"/>
                </a:solidFill>
              </a:rPr>
              <a:t>implémente</a:t>
            </a:r>
            <a:r>
              <a:rPr lang="fr-FR" smtClean="0"/>
              <a:t> les interfaces </a:t>
            </a:r>
            <a:r>
              <a:rPr lang="fr-FR" smtClean="0">
                <a:solidFill>
                  <a:schemeClr val="tx2"/>
                </a:solidFill>
              </a:rPr>
              <a:t>listeners</a:t>
            </a:r>
            <a:r>
              <a:rPr lang="fr-FR" smtClean="0"/>
              <a:t> souhaitées </a:t>
            </a:r>
          </a:p>
          <a:p>
            <a:r>
              <a:rPr lang="fr-FR" smtClean="0"/>
              <a:t>La </a:t>
            </a:r>
            <a:r>
              <a:rPr lang="fr-FR" b="1" smtClean="0">
                <a:solidFill>
                  <a:schemeClr val="tx2"/>
                </a:solidFill>
              </a:rPr>
              <a:t>communication</a:t>
            </a:r>
            <a:r>
              <a:rPr lang="fr-FR" smtClean="0"/>
              <a:t> entre les classes doit être gérée</a:t>
            </a:r>
          </a:p>
          <a:p>
            <a:pPr lvl="1"/>
            <a:r>
              <a:rPr lang="fr-FR" b="1" smtClean="0">
                <a:solidFill>
                  <a:srgbClr val="7030A0"/>
                </a:solidFill>
              </a:rPr>
              <a:t>Classes d’interface </a:t>
            </a:r>
            <a:r>
              <a:rPr lang="fr-FR" b="1" smtClean="0">
                <a:solidFill>
                  <a:srgbClr val="7030A0"/>
                </a:solidFill>
                <a:sym typeface="Wingdings" pitchFamily="2" charset="2"/>
              </a:rPr>
              <a:t> classe de traitement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9F14-C513-440E-B7A4-2671DC7BE094}" type="slidenum">
              <a:rPr lang="fr-FR"/>
              <a:pPr>
                <a:defRPr/>
              </a:pPr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7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i="1" err="1" smtClean="0"/>
              <a:t>Listener</a:t>
            </a:r>
            <a:r>
              <a:rPr sz="3600" smtClean="0"/>
              <a:t> dans une classe dédiée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dirty="0" smtClean="0">
                <a:solidFill>
                  <a:schemeClr val="tx2"/>
                </a:solidFill>
              </a:rPr>
              <a:t>classe dédiée </a:t>
            </a:r>
            <a:r>
              <a:rPr lang="fr-FR" dirty="0" smtClean="0"/>
              <a:t>au traitement des </a:t>
            </a:r>
            <a:r>
              <a:rPr lang="fr-FR" dirty="0" smtClean="0">
                <a:solidFill>
                  <a:schemeClr val="tx2"/>
                </a:solidFill>
              </a:rPr>
              <a:t>événements</a:t>
            </a:r>
            <a:r>
              <a:rPr lang="fr-FR" dirty="0" smtClean="0"/>
              <a:t> (d’un type donné, d’un composant ou ensemble de composants donnés)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du traitement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Isoler</a:t>
            </a:r>
            <a:r>
              <a:rPr lang="fr-FR" dirty="0" smtClean="0"/>
              <a:t> le traitement aussi bien du métier que des composants graphiques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Implémentation d’une interface  </a:t>
            </a:r>
            <a:r>
              <a:rPr lang="fr-FR" i="1" dirty="0" err="1" smtClean="0">
                <a:solidFill>
                  <a:srgbClr val="7030A0"/>
                </a:solidFill>
              </a:rPr>
              <a:t>XXXXListener</a:t>
            </a:r>
            <a:endParaRPr lang="fr-FR" i="1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Extension d’une classe </a:t>
            </a:r>
            <a:r>
              <a:rPr lang="fr-FR" i="1" dirty="0" err="1" smtClean="0">
                <a:solidFill>
                  <a:srgbClr val="7030A0"/>
                </a:solidFill>
              </a:rPr>
              <a:t>XXXXAdapter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377F2-6E5C-4C58-A418-1809D125AD40}" type="slidenum">
              <a:rPr lang="fr-FR"/>
              <a:pPr>
                <a:defRPr/>
              </a:pPr>
              <a:t>97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43438" y="3571875"/>
            <a:ext cx="4286250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</a:t>
            </a:r>
            <a:r>
              <a:rPr lang="fr-FR" sz="2400" b="1" dirty="0"/>
              <a:t>Adapter</a:t>
            </a:r>
            <a:r>
              <a:rPr lang="fr-FR" sz="2400" dirty="0"/>
              <a:t> est une classe qui implémente tous les méthodes d’une  interface </a:t>
            </a:r>
            <a:r>
              <a:rPr lang="fr-FR" sz="2400" i="1" dirty="0" err="1"/>
              <a:t>xxxlistener</a:t>
            </a:r>
            <a:r>
              <a:rPr lang="fr-FR" sz="2400" dirty="0"/>
              <a:t> en comptant plusieurs </a:t>
            </a:r>
          </a:p>
        </p:txBody>
      </p:sp>
    </p:spTree>
    <p:extLst>
      <p:ext uri="{BB962C8B-B14F-4D97-AF65-F5344CB8AC3E}">
        <p14:creationId xmlns:p14="http://schemas.microsoft.com/office/powerpoint/2010/main" val="14723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214313" y="1071563"/>
            <a:ext cx="6992937" cy="4562475"/>
            <a:chOff x="214282" y="1071546"/>
            <a:chExt cx="6993532" cy="4562717"/>
          </a:xfrm>
        </p:grpSpPr>
        <p:sp>
          <p:nvSpPr>
            <p:cNvPr id="10" name="TextBox 9"/>
            <p:cNvSpPr txBox="1"/>
            <p:nvPr/>
          </p:nvSpPr>
          <p:spPr>
            <a:xfrm>
              <a:off x="230158" y="1571635"/>
              <a:ext cx="6977656" cy="4062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b="1" dirty="0" err="1"/>
                <a:t>implements</a:t>
              </a:r>
              <a:r>
                <a:rPr lang="fr-FR" sz="2000" dirty="0"/>
                <a:t> </a:t>
              </a:r>
              <a:r>
                <a:rPr lang="fr-FR" sz="2000" b="1" dirty="0" err="1"/>
                <a:t>ActionListener</a:t>
              </a:r>
              <a:r>
                <a:rPr lang="fr-FR" sz="2000" dirty="0"/>
                <a:t>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int</a:t>
              </a:r>
              <a:r>
                <a:rPr lang="fr-FR" sz="2000" dirty="0"/>
                <a:t> count;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frame;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(</a:t>
              </a:r>
              <a:r>
                <a:rPr lang="fr-FR" sz="2000" dirty="0" err="1"/>
                <a:t>ExternalListener</a:t>
              </a:r>
              <a:r>
                <a:rPr lang="fr-FR" sz="2000" dirty="0"/>
                <a:t> parent)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this.frame</a:t>
              </a:r>
              <a:r>
                <a:rPr lang="fr-FR" sz="2000" dirty="0"/>
                <a:t> = parent;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this.count</a:t>
              </a:r>
              <a:r>
                <a:rPr lang="fr-FR" sz="2000" dirty="0"/>
                <a:t> = 0;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void</a:t>
              </a:r>
              <a:r>
                <a:rPr lang="fr-FR" sz="2000" dirty="0"/>
                <a:t> </a:t>
              </a:r>
              <a:r>
                <a:rPr lang="fr-FR" sz="2000" b="1" dirty="0" err="1"/>
                <a:t>actionPerformed</a:t>
              </a:r>
              <a:r>
                <a:rPr lang="fr-FR" sz="2000" b="1" dirty="0"/>
                <a:t>(</a:t>
              </a:r>
              <a:r>
                <a:rPr lang="fr-FR" sz="2000" b="1" dirty="0" err="1"/>
                <a:t>ActionEvent</a:t>
              </a:r>
              <a:r>
                <a:rPr lang="fr-FR" sz="2000" dirty="0"/>
                <a:t> </a:t>
              </a:r>
              <a:r>
                <a:rPr lang="fr-FR" sz="2000" b="1" dirty="0"/>
                <a:t>e</a:t>
              </a:r>
              <a:r>
                <a:rPr lang="fr-FR" sz="2000" dirty="0"/>
                <a:t>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b="1" dirty="0" err="1"/>
                <a:t>frame.setLabel</a:t>
              </a:r>
              <a:r>
                <a:rPr lang="fr-FR" sz="2000" b="1" dirty="0"/>
                <a:t>("Click "+ (++count));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1071546"/>
              <a:ext cx="2286195" cy="523903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Classe externe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dédiée 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31/08/12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E2407-FC16-4EA7-909A-9048B137C3B5}" type="slidenum">
              <a:rPr lang="fr-FR"/>
              <a:pPr>
                <a:defRPr/>
              </a:pPr>
              <a:t>98</a:t>
            </a:fld>
            <a:endParaRPr lang="fr-FR"/>
          </a:p>
        </p:txBody>
      </p:sp>
      <p:sp>
        <p:nvSpPr>
          <p:cNvPr id="276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57313"/>
            <a:ext cx="155098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214938"/>
            <a:ext cx="157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00063" y="1214438"/>
            <a:ext cx="6357937" cy="4891087"/>
            <a:chOff x="285720" y="1223946"/>
            <a:chExt cx="6357982" cy="4891747"/>
          </a:xfrm>
        </p:grpSpPr>
        <p:sp>
          <p:nvSpPr>
            <p:cNvPr id="9" name="TextBox 8"/>
            <p:cNvSpPr txBox="1"/>
            <p:nvPr/>
          </p:nvSpPr>
          <p:spPr>
            <a:xfrm>
              <a:off x="357158" y="1714549"/>
              <a:ext cx="6286544" cy="4401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</a:t>
              </a:r>
              <a:r>
                <a:rPr lang="fr-FR" sz="2000" b="1" dirty="0" err="1"/>
                <a:t>extends</a:t>
              </a:r>
              <a:r>
                <a:rPr lang="fr-FR" sz="2000" b="1" dirty="0"/>
                <a:t> Frame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public </a:t>
              </a:r>
              <a:r>
                <a:rPr lang="fr-FR" sz="2000" dirty="0" err="1"/>
                <a:t>ExternalListener</a:t>
              </a:r>
              <a:r>
                <a:rPr lang="fr-FR" sz="2000" dirty="0"/>
                <a:t>() {   . . 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 = new </a:t>
              </a:r>
              <a:r>
                <a:rPr lang="fr-FR" sz="2000" b="1" dirty="0" err="1"/>
                <a:t>MyExternalListener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this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 = new java.awt.Button();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button1.</a:t>
              </a:r>
              <a:r>
                <a:rPr lang="fr-FR" sz="2000" dirty="0" err="1"/>
                <a:t>setLabel</a:t>
              </a:r>
              <a:r>
                <a:rPr lang="fr-FR" sz="2000" dirty="0"/>
                <a:t>("Click me!");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/>
                <a:t>button1.</a:t>
              </a:r>
              <a:r>
                <a:rPr lang="fr-FR" sz="2000" b="1" dirty="0" err="1"/>
                <a:t>addActionListener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dirty="0" err="1"/>
                <a:t>add</a:t>
              </a:r>
              <a:r>
                <a:rPr lang="fr-FR" sz="2000" dirty="0"/>
                <a:t>(button1, java.awt.BorderLayout.CENTER);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…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/>
                <a:t>public </a:t>
              </a:r>
              <a:r>
                <a:rPr lang="fr-FR" sz="2000" b="1" dirty="0" err="1"/>
                <a:t>void</a:t>
              </a:r>
              <a:r>
                <a:rPr lang="fr-FR" sz="2000" b="1" dirty="0"/>
                <a:t> </a:t>
              </a:r>
              <a:r>
                <a:rPr lang="fr-FR" sz="2000" b="1" dirty="0" err="1"/>
                <a:t>setLabel</a:t>
              </a:r>
              <a:r>
                <a:rPr lang="fr-FR" sz="2000" b="1" dirty="0"/>
                <a:t> (String </a:t>
              </a:r>
              <a:r>
                <a:rPr lang="fr-FR" sz="2000" b="1" dirty="0" err="1"/>
                <a:t>text</a:t>
              </a:r>
              <a:r>
                <a:rPr lang="fr-FR" sz="2000" b="1" dirty="0"/>
                <a:t>)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label1.</a:t>
              </a:r>
              <a:r>
                <a:rPr lang="fr-FR" sz="2000" dirty="0" err="1"/>
                <a:t>setText</a:t>
              </a:r>
              <a:r>
                <a:rPr lang="fr-FR" sz="2000" dirty="0"/>
                <a:t>(</a:t>
              </a:r>
              <a:r>
                <a:rPr lang="fr-FR" sz="2000" dirty="0" err="1"/>
                <a:t>text</a:t>
              </a:r>
              <a:r>
                <a:rPr lang="fr-FR" sz="2000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private</a:t>
              </a:r>
              <a:r>
                <a:rPr lang="fr-FR" sz="2000" dirty="0"/>
                <a:t>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dirty="0" err="1"/>
                <a:t>listener</a:t>
              </a:r>
              <a:r>
                <a:rPr lang="fr-FR" sz="2000" dirty="0"/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20" y="1223946"/>
              <a:ext cx="3244873" cy="5239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L’interface utilisateur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6200000" flipH="1">
            <a:off x="6869906" y="3796507"/>
            <a:ext cx="28241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38" y="4214813"/>
            <a:ext cx="2225675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MyExternalListener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5672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dédiée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31/08/12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10CA-F568-485A-B1E0-65CBEACE9122}" type="slidenum">
              <a:rPr lang="fr-FR"/>
              <a:pPr>
                <a:defRPr/>
              </a:pPr>
              <a:t>99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P1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UP1Template2</Template>
  <TotalTime>5818</TotalTime>
  <Words>10091</Words>
  <Application>Microsoft Macintosh PowerPoint</Application>
  <PresentationFormat>Présentation à l'écran (4:3)</PresentationFormat>
  <Paragraphs>2303</Paragraphs>
  <Slides>198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198</vt:i4>
      </vt:variant>
    </vt:vector>
  </HeadingPairs>
  <TitlesOfParts>
    <vt:vector size="199" baseType="lpstr">
      <vt:lpstr>UP1Template2</vt:lpstr>
      <vt:lpstr>Remise à Niveau Passerelle M1</vt:lpstr>
      <vt:lpstr>Présentation</vt:lpstr>
      <vt:lpstr>Avant-propos</vt:lpstr>
      <vt:lpstr>Révision Orientation à Objets</vt:lpstr>
      <vt:lpstr>Concepts de base en Java</vt:lpstr>
      <vt:lpstr>Concepts de base en Java</vt:lpstr>
      <vt:lpstr>Concepts de base en Java</vt:lpstr>
      <vt:lpstr>Organisation du  code</vt:lpstr>
      <vt:lpstr>Exercice</vt:lpstr>
      <vt:lpstr>Exercice</vt:lpstr>
      <vt:lpstr>Concevoir un code de qualité </vt:lpstr>
      <vt:lpstr>Concevoir un code de qualité </vt:lpstr>
      <vt:lpstr>Concevoir un code de qualité </vt:lpstr>
      <vt:lpstr>Anti-exemples </vt:lpstr>
      <vt:lpstr>Anti-exemples </vt:lpstr>
      <vt:lpstr>Encapsulation (Modularité) </vt:lpstr>
      <vt:lpstr>Encapsulation </vt:lpstr>
      <vt:lpstr>Encapsulation </vt:lpstr>
      <vt:lpstr>Héritage (Réutilisabilité) </vt:lpstr>
      <vt:lpstr>Héritage</vt:lpstr>
      <vt:lpstr>Héritage</vt:lpstr>
      <vt:lpstr>Exercice</vt:lpstr>
      <vt:lpstr>Exercice </vt:lpstr>
      <vt:lpstr>Interface Java</vt:lpstr>
      <vt:lpstr>Classes Abstraites</vt:lpstr>
      <vt:lpstr>Framework Collection</vt:lpstr>
      <vt:lpstr>Structures de données</vt:lpstr>
      <vt:lpstr>Structures de données</vt:lpstr>
      <vt:lpstr>Structures de données</vt:lpstr>
      <vt:lpstr>Structures de données</vt:lpstr>
      <vt:lpstr>Exemple Listes</vt:lpstr>
      <vt:lpstr>Exemple Listes</vt:lpstr>
      <vt:lpstr>Génériques</vt:lpstr>
      <vt:lpstr>Exercice</vt:lpstr>
      <vt:lpstr>Exercice</vt:lpstr>
      <vt:lpstr>Exercice</vt:lpstr>
      <vt:lpstr>Exercice </vt:lpstr>
      <vt:lpstr>Structures de données</vt:lpstr>
      <vt:lpstr>Exercice</vt:lpstr>
      <vt:lpstr>Présentation</vt:lpstr>
      <vt:lpstr>Exceptions (Robustesse)</vt:lpstr>
      <vt:lpstr>Exceptions</vt:lpstr>
      <vt:lpstr>Traitement d’exceptions</vt:lpstr>
      <vt:lpstr>Hiérarchie d’exceptions</vt:lpstr>
      <vt:lpstr>Exceptions : throw / throws </vt:lpstr>
      <vt:lpstr>Exemple</vt:lpstr>
      <vt:lpstr>Exercice</vt:lpstr>
      <vt:lpstr>Tester avec JUnit</vt:lpstr>
      <vt:lpstr>Tester avec JUnit</vt:lpstr>
      <vt:lpstr>Tester avec JUnit 4</vt:lpstr>
      <vt:lpstr>Tester avec JUnit 4</vt:lpstr>
      <vt:lpstr>Tester avec JUnit 4</vt:lpstr>
      <vt:lpstr>Tester avec JUnit 4</vt:lpstr>
      <vt:lpstr>Tester avec JUnit 4</vt:lpstr>
      <vt:lpstr>Tester avec JUnit 4</vt:lpstr>
      <vt:lpstr>Exercice</vt:lpstr>
      <vt:lpstr>Design Patterns (Complexité)</vt:lpstr>
      <vt:lpstr>Design patterns </vt:lpstr>
      <vt:lpstr>Design patterns </vt:lpstr>
      <vt:lpstr>Strategie </vt:lpstr>
      <vt:lpstr>Observer</vt:lpstr>
      <vt:lpstr>Design Patterns </vt:lpstr>
      <vt:lpstr>Autres exemples </vt:lpstr>
      <vt:lpstr>Composite </vt:lpstr>
      <vt:lpstr>Composite</vt:lpstr>
      <vt:lpstr>Facade</vt:lpstr>
      <vt:lpstr>Présentation</vt:lpstr>
      <vt:lpstr>AWT</vt:lpstr>
      <vt:lpstr>Swing</vt:lpstr>
      <vt:lpstr>Hiérarchie de classes</vt:lpstr>
      <vt:lpstr>Hiérarchie Swing</vt:lpstr>
      <vt:lpstr>Containers </vt:lpstr>
      <vt:lpstr>Containers</vt:lpstr>
      <vt:lpstr>Components</vt:lpstr>
      <vt:lpstr>Components </vt:lpstr>
      <vt:lpstr>AWT x Swing</vt:lpstr>
      <vt:lpstr>Quelques composants</vt:lpstr>
      <vt:lpstr>Création d’un menu…</vt:lpstr>
      <vt:lpstr>Autres composants…</vt:lpstr>
      <vt:lpstr>Traitement d’événements </vt:lpstr>
      <vt:lpstr>Traitement d’événements </vt:lpstr>
      <vt:lpstr>Traitement d’événements </vt:lpstr>
      <vt:lpstr>Hiérarchie d’événements </vt:lpstr>
      <vt:lpstr>Hiérarchie des listeners  </vt:lpstr>
      <vt:lpstr>Définition d’un listener </vt:lpstr>
      <vt:lpstr>Traitement dans la propre classe </vt:lpstr>
      <vt:lpstr>Exemple dans la propre classe </vt:lpstr>
      <vt:lpstr>Exercice</vt:lpstr>
      <vt:lpstr>Exercice</vt:lpstr>
      <vt:lpstr>Traitement dans une classe anonyme </vt:lpstr>
      <vt:lpstr>Exemple dans une classe anonyme </vt:lpstr>
      <vt:lpstr>Exercice</vt:lpstr>
      <vt:lpstr>Traitement dans une inner class</vt:lpstr>
      <vt:lpstr>Exemple dans une inner class</vt:lpstr>
      <vt:lpstr>Exercice</vt:lpstr>
      <vt:lpstr>Traitement dans une classe dédiée</vt:lpstr>
      <vt:lpstr>Listener dans une classe dédiée</vt:lpstr>
      <vt:lpstr>Exemple dans une classe dédiée </vt:lpstr>
      <vt:lpstr>Exercice</vt:lpstr>
      <vt:lpstr>Exercice</vt:lpstr>
      <vt:lpstr>Gestionnaires de placement</vt:lpstr>
      <vt:lpstr>Gestionnaires de placement</vt:lpstr>
      <vt:lpstr>BorderLayout</vt:lpstr>
      <vt:lpstr>Exemple</vt:lpstr>
      <vt:lpstr>FlowLayout</vt:lpstr>
      <vt:lpstr>  Exemple</vt:lpstr>
      <vt:lpstr>Exemple</vt:lpstr>
      <vt:lpstr>GridLayout</vt:lpstr>
      <vt:lpstr>Exemple</vt:lpstr>
      <vt:lpstr>GridBagLayout</vt:lpstr>
      <vt:lpstr>Exemple</vt:lpstr>
      <vt:lpstr>GridBagConstraints</vt:lpstr>
      <vt:lpstr>GridBagConstraints</vt:lpstr>
      <vt:lpstr>Exemple</vt:lpstr>
      <vt:lpstr>Exercice</vt:lpstr>
      <vt:lpstr>Présentation</vt:lpstr>
      <vt:lpstr>Modèle MVC</vt:lpstr>
      <vt:lpstr>Modèle MVC</vt:lpstr>
      <vt:lpstr>Modèle MVC</vt:lpstr>
      <vt:lpstr>MVC par Sun</vt:lpstr>
      <vt:lpstr>MVC par Sun</vt:lpstr>
      <vt:lpstr>Une application selon MVC</vt:lpstr>
      <vt:lpstr>Une application selon MVC</vt:lpstr>
      <vt:lpstr>Avantages MVC</vt:lpstr>
      <vt:lpstr>Exemple </vt:lpstr>
      <vt:lpstr>Présentation PowerPoint</vt:lpstr>
      <vt:lpstr>Exemple : interactions</vt:lpstr>
      <vt:lpstr>Exemple</vt:lpstr>
      <vt:lpstr>Exemple : le modèle</vt:lpstr>
      <vt:lpstr>Exemple :  Les événements et les écouteurs </vt:lpstr>
      <vt:lpstr>Exemple : le contrôleur</vt:lpstr>
      <vt:lpstr>Exemple : la vue abstraite</vt:lpstr>
      <vt:lpstr>Exemple : les vues concrètes  </vt:lpstr>
      <vt:lpstr>Exemple : les vues concrètes  </vt:lpstr>
      <vt:lpstr>Exemple : les vues concrètes </vt:lpstr>
      <vt:lpstr>Exemple : les vues concrètes </vt:lpstr>
      <vt:lpstr>Exemple : l’application</vt:lpstr>
      <vt:lpstr>Exercice</vt:lpstr>
      <vt:lpstr>Exercices</vt:lpstr>
      <vt:lpstr>Exercice</vt:lpstr>
      <vt:lpstr>Présentation</vt:lpstr>
      <vt:lpstr>Architectures</vt:lpstr>
      <vt:lpstr>Architecture en 2 couches</vt:lpstr>
      <vt:lpstr>Limites des 2 couches</vt:lpstr>
      <vt:lpstr>Architecture en 3 couches</vt:lpstr>
      <vt:lpstr>Architecture en 3 couches</vt:lpstr>
      <vt:lpstr>Architecture en 3 couches</vt:lpstr>
      <vt:lpstr>Architecture en 3 couches</vt:lpstr>
      <vt:lpstr>Architecture en 3 couches</vt:lpstr>
      <vt:lpstr>Connexion aux bases de données JDBC</vt:lpstr>
      <vt:lpstr>JDBC</vt:lpstr>
      <vt:lpstr>JDBC</vt:lpstr>
      <vt:lpstr>Architecture avec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Manipulation BD  </vt:lpstr>
      <vt:lpstr>Manipulation BD </vt:lpstr>
      <vt:lpstr>Manipulation BD </vt:lpstr>
      <vt:lpstr>Exemple</vt:lpstr>
      <vt:lpstr>Exemple </vt:lpstr>
      <vt:lpstr>Exemple </vt:lpstr>
      <vt:lpstr>Exemple </vt:lpstr>
      <vt:lpstr>Exemple </vt:lpstr>
      <vt:lpstr>Exercice</vt:lpstr>
      <vt:lpstr>Présentation PowerPoint</vt:lpstr>
      <vt:lpstr>Extras</vt:lpstr>
      <vt:lpstr>Streams </vt:lpstr>
      <vt:lpstr>Streams</vt:lpstr>
      <vt:lpstr>Exercice</vt:lpstr>
      <vt:lpstr>Sérialisation </vt:lpstr>
      <vt:lpstr>Exemple</vt:lpstr>
      <vt:lpstr>Exercice</vt:lpstr>
      <vt:lpstr>Propriétés</vt:lpstr>
      <vt:lpstr>Propriétés </vt:lpstr>
      <vt:lpstr>Exemple</vt:lpstr>
      <vt:lpstr>Exemple</vt:lpstr>
      <vt:lpstr>Exemple</vt:lpstr>
      <vt:lpstr>Propriétés du système</vt:lpstr>
      <vt:lpstr>Exemple </vt:lpstr>
      <vt:lpstr>Exercice</vt:lpstr>
      <vt:lpstr>Déploiement des applications  avec Jar</vt:lpstr>
      <vt:lpstr>Fichiers Jar</vt:lpstr>
      <vt:lpstr>Commande jar</vt:lpstr>
      <vt:lpstr>Exemple </vt:lpstr>
      <vt:lpstr>Manifeste</vt:lpstr>
      <vt:lpstr>Exemple </vt:lpstr>
      <vt:lpstr>Exemple </vt:lpstr>
      <vt:lpstr>Jar exécutable </vt:lpstr>
      <vt:lpstr>Exercice</vt:lpstr>
      <vt:lpstr>Exercice : Solution</vt:lpstr>
      <vt:lpstr>Exercice : Solution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Manuele Kirsch Pinheiro</dc:creator>
  <cp:lastModifiedBy>Manuele Kirsch Pinheiro</cp:lastModifiedBy>
  <cp:revision>119</cp:revision>
  <cp:lastPrinted>2011-08-23T12:36:16Z</cp:lastPrinted>
  <dcterms:created xsi:type="dcterms:W3CDTF">2011-08-23T12:28:46Z</dcterms:created>
  <dcterms:modified xsi:type="dcterms:W3CDTF">2012-09-02T10:18:48Z</dcterms:modified>
</cp:coreProperties>
</file>